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415" r:id="rId3"/>
    <p:sldId id="439" r:id="rId4"/>
    <p:sldId id="440" r:id="rId5"/>
    <p:sldId id="454" r:id="rId6"/>
    <p:sldId id="466" r:id="rId7"/>
    <p:sldId id="441" r:id="rId8"/>
    <p:sldId id="423" r:id="rId9"/>
  </p:sldIdLst>
  <p:sldSz cx="12192000" cy="6858000"/>
  <p:notesSz cx="6858000" cy="9144000"/>
  <p:embeddedFontLst>
    <p:embeddedFont>
      <p:font typeface="微软雅黑" panose="020B0503020204020204" pitchFamily="34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352E37"/>
    <a:srgbClr val="2169D3"/>
    <a:srgbClr val="174A95"/>
    <a:srgbClr val="184B97"/>
    <a:srgbClr val="174A94"/>
    <a:srgbClr val="194E9D"/>
    <a:srgbClr val="C3D7F6"/>
    <a:srgbClr val="A2C3F1"/>
    <a:srgbClr val="14E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6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20" y="228"/>
      </p:cViewPr>
      <p:guideLst>
        <p:guide orient="horz" pos="2159"/>
        <p:guide pos="61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8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blur-bottle-bright-building-2732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7620" y="0"/>
            <a:ext cx="12188190" cy="59112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952500"/>
            <a:ext cx="12192000" cy="403479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100000"/>
                </a:schemeClr>
              </a:gs>
              <a:gs pos="100000">
                <a:schemeClr val="accent1">
                  <a:lumMod val="75000"/>
                  <a:alpha val="90000"/>
                </a:schemeClr>
              </a:gs>
            </a:gsLst>
            <a:lin ang="43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599055" y="2185035"/>
            <a:ext cx="699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1500" dirty="0">
                <a:solidFill>
                  <a:schemeClr val="bg1"/>
                </a:solidFill>
              </a:rPr>
              <a:t>企业操作指引</a:t>
            </a:r>
            <a:endParaRPr lang="zh-CN" altLang="en-US" sz="6000" b="1" spc="1500" dirty="0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494530" y="5720080"/>
            <a:ext cx="3202940" cy="4476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200" dirty="0">
                <a:solidFill>
                  <a:srgbClr val="184B97"/>
                </a:solidFill>
                <a:uFillTx/>
              </a:rPr>
              <a:t>第四部分</a:t>
            </a:r>
            <a:endParaRPr lang="zh-CN" altLang="en-US" b="1" spc="200" dirty="0">
              <a:solidFill>
                <a:srgbClr val="184B97"/>
              </a:solidFill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5947" y="3259723"/>
            <a:ext cx="590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1600" spc="1000" dirty="0">
                <a:solidFill>
                  <a:schemeClr val="bg1"/>
                </a:solidFill>
                <a:sym typeface="+mn-ea"/>
              </a:rPr>
              <a:t>Enterprise operation guide</a:t>
            </a:r>
            <a:endParaRPr lang="en-US" sz="1600" spc="1000" dirty="0">
              <a:solidFill>
                <a:schemeClr val="bg1"/>
              </a:solidFill>
              <a:uFillTx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7620" y="2665730"/>
            <a:ext cx="2880000" cy="5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flipH="1">
            <a:off x="9312275" y="2719705"/>
            <a:ext cx="2880000" cy="5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0" y="552450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160144" y="367348"/>
            <a:ext cx="268372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indent="0" algn="ctr">
              <a:buNone/>
            </a:pPr>
            <a:r>
              <a:rPr lang="zh-CN" altLang="en-US" sz="2400" b="1" spc="200" dirty="0">
                <a:solidFill>
                  <a:srgbClr val="174A95"/>
                </a:solidFill>
              </a:rPr>
              <a:t>注册与登录（</a:t>
            </a:r>
            <a:r>
              <a:rPr lang="en-US" altLang="zh-CN" sz="2400" b="1" spc="200" dirty="0">
                <a:solidFill>
                  <a:srgbClr val="174A95"/>
                </a:solidFill>
              </a:rPr>
              <a:t>1</a:t>
            </a:r>
            <a:r>
              <a:rPr lang="zh-CN" altLang="en-US" sz="2400" b="1" spc="200" dirty="0">
                <a:solidFill>
                  <a:srgbClr val="174A95"/>
                </a:solidFill>
              </a:rPr>
              <a:t>）</a:t>
            </a:r>
            <a:endParaRPr lang="zh-CN" altLang="en-US" sz="2400" b="1" spc="200" dirty="0">
              <a:solidFill>
                <a:srgbClr val="174A95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48135" y="383540"/>
            <a:ext cx="2987887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1600" spc="300" dirty="0">
                <a:solidFill>
                  <a:schemeClr val="bg1">
                    <a:lumMod val="65000"/>
                  </a:schemeClr>
                </a:solidFill>
                <a:sym typeface="+mn-ea"/>
              </a:rPr>
              <a:t>Registration and login</a:t>
            </a:r>
            <a:endParaRPr lang="en-US" sz="1600" spc="300" dirty="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sp>
        <p:nvSpPr>
          <p:cNvPr id="75" name="object 39"/>
          <p:cNvSpPr/>
          <p:nvPr/>
        </p:nvSpPr>
        <p:spPr>
          <a:xfrm>
            <a:off x="1361482" y="3920615"/>
            <a:ext cx="455676" cy="22555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>
              <a:defRPr sz="1800" b="0">
                <a:solidFill>
                  <a:srgbClr val="000000"/>
                </a:solidFill>
                <a:latin typeface="等线" panose="02010600030101010101"/>
                <a:ea typeface="等线" panose="02010600030101010101"/>
                <a:cs typeface="等线" panose="02010600030101010101"/>
                <a:sym typeface="等线" panose="02010600030101010101"/>
              </a:defRPr>
            </a:pPr>
            <a:endParaRPr sz="2300"/>
          </a:p>
        </p:txBody>
      </p:sp>
      <p:sp>
        <p:nvSpPr>
          <p:cNvPr id="76" name="object 12"/>
          <p:cNvSpPr/>
          <p:nvPr/>
        </p:nvSpPr>
        <p:spPr>
          <a:xfrm>
            <a:off x="649157" y="2689196"/>
            <a:ext cx="1019555" cy="269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矩形 77"/>
          <p:cNvSpPr/>
          <p:nvPr/>
        </p:nvSpPr>
        <p:spPr>
          <a:xfrm>
            <a:off x="1114881" y="5864494"/>
            <a:ext cx="238135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pc="-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微信扫描二维码</a:t>
            </a:r>
            <a:endParaRPr lang="zh-CN" altLang="en-US" spc="-15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373611" y="5809100"/>
            <a:ext cx="3402229" cy="506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点击立即注册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23" y="1355699"/>
            <a:ext cx="2699964" cy="4427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425" y="1360498"/>
            <a:ext cx="2757210" cy="4422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241" y="1355700"/>
            <a:ext cx="2691183" cy="445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8293717" y="5809100"/>
            <a:ext cx="3402229" cy="506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选择法人注册，填写注册信息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40071" y="4818233"/>
            <a:ext cx="639928" cy="2647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357869" y="1684983"/>
            <a:ext cx="639928" cy="2647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0469" y="1551617"/>
            <a:ext cx="2299891" cy="3541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直接连接符 27"/>
          <p:cNvCxnSpPr/>
          <p:nvPr/>
        </p:nvCxnSpPr>
        <p:spPr>
          <a:xfrm>
            <a:off x="0" y="552450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160144" y="367348"/>
            <a:ext cx="268372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indent="0" algn="ctr">
              <a:buNone/>
            </a:pPr>
            <a:r>
              <a:rPr lang="zh-CN" altLang="en-US" sz="2400" b="1" spc="200" dirty="0">
                <a:solidFill>
                  <a:srgbClr val="174A95"/>
                </a:solidFill>
              </a:rPr>
              <a:t>注册与登录（</a:t>
            </a:r>
            <a:r>
              <a:rPr lang="en-US" altLang="zh-CN" sz="2400" b="1" spc="200" dirty="0">
                <a:solidFill>
                  <a:srgbClr val="174A95"/>
                </a:solidFill>
              </a:rPr>
              <a:t>2</a:t>
            </a:r>
            <a:r>
              <a:rPr lang="zh-CN" altLang="en-US" sz="2400" b="1" spc="200" dirty="0">
                <a:solidFill>
                  <a:srgbClr val="174A95"/>
                </a:solidFill>
              </a:rPr>
              <a:t>）</a:t>
            </a:r>
            <a:endParaRPr lang="zh-CN" altLang="en-US" sz="2400" b="1" spc="200" dirty="0">
              <a:solidFill>
                <a:srgbClr val="174A95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48135" y="383540"/>
            <a:ext cx="2987887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1600" spc="300" dirty="0">
                <a:solidFill>
                  <a:schemeClr val="bg1">
                    <a:lumMod val="65000"/>
                  </a:schemeClr>
                </a:solidFill>
                <a:sym typeface="+mn-ea"/>
              </a:rPr>
              <a:t>Registration and login</a:t>
            </a:r>
            <a:endParaRPr lang="en-US" sz="1600" spc="300" dirty="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sp>
        <p:nvSpPr>
          <p:cNvPr id="12" name="object 39"/>
          <p:cNvSpPr/>
          <p:nvPr/>
        </p:nvSpPr>
        <p:spPr>
          <a:xfrm>
            <a:off x="2034264" y="4013541"/>
            <a:ext cx="455676" cy="22555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>
              <a:defRPr sz="1800" b="0">
                <a:solidFill>
                  <a:srgbClr val="000000"/>
                </a:solidFill>
                <a:latin typeface="等线" panose="02010600030101010101"/>
                <a:ea typeface="等线" panose="02010600030101010101"/>
                <a:cs typeface="等线" panose="02010600030101010101"/>
                <a:sym typeface="等线" panose="02010600030101010101"/>
              </a:defRPr>
            </a:pPr>
            <a:endParaRPr sz="2300"/>
          </a:p>
        </p:txBody>
      </p:sp>
      <p:sp>
        <p:nvSpPr>
          <p:cNvPr id="18" name="矩形 17"/>
          <p:cNvSpPr/>
          <p:nvPr/>
        </p:nvSpPr>
        <p:spPr>
          <a:xfrm>
            <a:off x="4991789" y="5111569"/>
            <a:ext cx="25575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输入账号密码登录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59102" y="5127629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注册成功返回登录页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378" y="1551481"/>
            <a:ext cx="2180438" cy="3541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280447" y="6121320"/>
            <a:ext cx="1008824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注：登录平台后可浏览平台及产品信息，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首次申办融资业务前，须在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端进行法人核验和个人认证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345" y="1569085"/>
            <a:ext cx="2360135" cy="35424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49339" y="5092519"/>
            <a:ext cx="255755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平台首页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0" y="552450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160145" y="367665"/>
            <a:ext cx="2686685" cy="36893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indent="0" algn="ctr">
              <a:buNone/>
            </a:pPr>
            <a:r>
              <a:rPr lang="en-US" altLang="zh-CN" sz="2400" b="1" spc="200" dirty="0">
                <a:solidFill>
                  <a:srgbClr val="174A95"/>
                </a:solidFill>
              </a:rPr>
              <a:t>PC</a:t>
            </a:r>
            <a:r>
              <a:rPr lang="zh-CN" altLang="en-US" sz="2400" b="1" spc="200" dirty="0">
                <a:solidFill>
                  <a:srgbClr val="174A95"/>
                </a:solidFill>
              </a:rPr>
              <a:t>端法人核验</a:t>
            </a:r>
            <a:endParaRPr lang="zh-CN" altLang="en-US" sz="2400" b="1" spc="200" dirty="0">
              <a:solidFill>
                <a:srgbClr val="174A95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32333" y="383540"/>
            <a:ext cx="2403689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1600" spc="300" dirty="0">
                <a:solidFill>
                  <a:schemeClr val="bg1">
                    <a:lumMod val="65000"/>
                  </a:schemeClr>
                </a:solidFill>
                <a:sym typeface="+mn-ea"/>
              </a:rPr>
              <a:t>Loan application</a:t>
            </a:r>
            <a:endParaRPr lang="en-US" sz="1600" spc="300" dirty="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sp>
        <p:nvSpPr>
          <p:cNvPr id="23" name="object 39"/>
          <p:cNvSpPr/>
          <p:nvPr/>
        </p:nvSpPr>
        <p:spPr>
          <a:xfrm>
            <a:off x="2024870" y="3768215"/>
            <a:ext cx="455676" cy="22555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>
              <a:defRPr sz="1800" b="0">
                <a:solidFill>
                  <a:srgbClr val="000000"/>
                </a:solidFill>
                <a:latin typeface="等线" panose="02010600030101010101"/>
                <a:ea typeface="等线" panose="02010600030101010101"/>
                <a:cs typeface="等线" panose="02010600030101010101"/>
                <a:sym typeface="等线" panose="02010600030101010101"/>
              </a:defRPr>
            </a:pPr>
            <a:endParaRPr sz="2300"/>
          </a:p>
        </p:txBody>
      </p:sp>
      <p:sp>
        <p:nvSpPr>
          <p:cNvPr id="27" name="object 6"/>
          <p:cNvSpPr/>
          <p:nvPr/>
        </p:nvSpPr>
        <p:spPr>
          <a:xfrm>
            <a:off x="609600" y="5775452"/>
            <a:ext cx="10833735" cy="6350"/>
          </a:xfrm>
          <a:custGeom>
            <a:avLst/>
            <a:gdLst/>
            <a:ahLst/>
            <a:cxnLst/>
            <a:rect l="l" t="t" r="r" b="b"/>
            <a:pathLst>
              <a:path w="10833735" h="6350">
                <a:moveTo>
                  <a:pt x="0" y="6222"/>
                </a:moveTo>
                <a:lnTo>
                  <a:pt x="10833481" y="0"/>
                </a:lnTo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16"/>
          <p:cNvSpPr/>
          <p:nvPr/>
        </p:nvSpPr>
        <p:spPr>
          <a:xfrm>
            <a:off x="700278" y="5948172"/>
            <a:ext cx="10014204" cy="681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文本框 29"/>
          <p:cNvSpPr txBox="1"/>
          <p:nvPr/>
        </p:nvSpPr>
        <p:spPr>
          <a:xfrm>
            <a:off x="517582" y="5924364"/>
            <a:ext cx="1037124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1.首次申请融资，系统提示信用级别低，需在广东省政务服务网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完成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法人库核验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跳转到省政务服务网，进行法人基础库核验；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补充统一社会信用代码、企业名称即可完成认证。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9600" y="5386225"/>
            <a:ext cx="1351280" cy="445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操作说明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5" y="1675765"/>
            <a:ext cx="362160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865" y="1675765"/>
            <a:ext cx="4784132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710" y="1334770"/>
            <a:ext cx="3388995" cy="3827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0" y="552450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160145" y="367665"/>
            <a:ext cx="2517140" cy="36893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indent="0" algn="ctr">
              <a:buNone/>
            </a:pPr>
            <a:r>
              <a:rPr lang="en-US" altLang="zh-CN" sz="2400" b="1" spc="200" dirty="0">
                <a:solidFill>
                  <a:srgbClr val="174A95"/>
                </a:solidFill>
              </a:rPr>
              <a:t>PC</a:t>
            </a:r>
            <a:r>
              <a:rPr lang="zh-CN" altLang="en-US" sz="2400" b="1" spc="200" dirty="0">
                <a:solidFill>
                  <a:srgbClr val="174A95"/>
                </a:solidFill>
              </a:rPr>
              <a:t>端个人认证</a:t>
            </a:r>
            <a:endParaRPr lang="zh-CN" altLang="en-US" sz="2400" b="1" spc="200" dirty="0">
              <a:solidFill>
                <a:srgbClr val="174A95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32333" y="383540"/>
            <a:ext cx="2403689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1600" spc="300" dirty="0">
                <a:solidFill>
                  <a:schemeClr val="bg1">
                    <a:lumMod val="65000"/>
                  </a:schemeClr>
                </a:solidFill>
                <a:sym typeface="+mn-ea"/>
              </a:rPr>
              <a:t>Loan application</a:t>
            </a:r>
            <a:endParaRPr lang="en-US" sz="1600" spc="300" dirty="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sp>
        <p:nvSpPr>
          <p:cNvPr id="23" name="object 39"/>
          <p:cNvSpPr/>
          <p:nvPr/>
        </p:nvSpPr>
        <p:spPr>
          <a:xfrm>
            <a:off x="2024870" y="3768215"/>
            <a:ext cx="455676" cy="22555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>
              <a:defRPr sz="1800" b="0">
                <a:solidFill>
                  <a:srgbClr val="000000"/>
                </a:solidFill>
                <a:latin typeface="等线" panose="02010600030101010101"/>
                <a:ea typeface="等线" panose="02010600030101010101"/>
                <a:cs typeface="等线" panose="02010600030101010101"/>
                <a:sym typeface="等线" panose="02010600030101010101"/>
              </a:defRPr>
            </a:pPr>
            <a:endParaRPr sz="2300"/>
          </a:p>
        </p:txBody>
      </p:sp>
      <p:sp>
        <p:nvSpPr>
          <p:cNvPr id="27" name="object 6"/>
          <p:cNvSpPr/>
          <p:nvPr/>
        </p:nvSpPr>
        <p:spPr>
          <a:xfrm>
            <a:off x="609600" y="5512562"/>
            <a:ext cx="10833735" cy="6350"/>
          </a:xfrm>
          <a:custGeom>
            <a:avLst/>
            <a:gdLst/>
            <a:ahLst/>
            <a:cxnLst/>
            <a:rect l="l" t="t" r="r" b="b"/>
            <a:pathLst>
              <a:path w="10833735" h="6350">
                <a:moveTo>
                  <a:pt x="0" y="6222"/>
                </a:moveTo>
                <a:lnTo>
                  <a:pt x="10833481" y="0"/>
                </a:lnTo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16"/>
          <p:cNvSpPr/>
          <p:nvPr/>
        </p:nvSpPr>
        <p:spPr>
          <a:xfrm>
            <a:off x="700278" y="5685282"/>
            <a:ext cx="10014204" cy="681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文本框 29"/>
          <p:cNvSpPr txBox="1"/>
          <p:nvPr/>
        </p:nvSpPr>
        <p:spPr>
          <a:xfrm>
            <a:off x="517582" y="5661474"/>
            <a:ext cx="1037124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1.完成法人基础库认证，需进入服务中心完成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个人认证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2.进行个人认证时，法定代表人或代理人认证二选一；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法定代表人：填写法人姓名、身份证、手机— —立即认证；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代理人认证：填写代理人和法人的姓名、身份证、手机— —立即认证。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9600" y="5123335"/>
            <a:ext cx="1351280" cy="445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操作说明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4" y="1981200"/>
            <a:ext cx="4278527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819" y="1981200"/>
            <a:ext cx="3769515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394" y="1963370"/>
            <a:ext cx="2840357" cy="2184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0" y="552450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160144" y="367348"/>
            <a:ext cx="190478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indent="0" algn="ctr">
              <a:buNone/>
            </a:pPr>
            <a:r>
              <a:rPr lang="zh-CN" altLang="en-US" sz="2400" b="1" spc="200" dirty="0">
                <a:solidFill>
                  <a:srgbClr val="174A95"/>
                </a:solidFill>
              </a:rPr>
              <a:t>贷款申请</a:t>
            </a:r>
            <a:endParaRPr lang="zh-CN" altLang="en-US" sz="2400" b="1" spc="200" dirty="0">
              <a:solidFill>
                <a:srgbClr val="174A95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32333" y="383540"/>
            <a:ext cx="2403689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1600" spc="300" dirty="0">
                <a:solidFill>
                  <a:schemeClr val="bg1">
                    <a:lumMod val="65000"/>
                  </a:schemeClr>
                </a:solidFill>
                <a:sym typeface="+mn-ea"/>
              </a:rPr>
              <a:t>Loan application</a:t>
            </a:r>
            <a:endParaRPr lang="en-US" sz="1600" spc="300" dirty="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sp>
        <p:nvSpPr>
          <p:cNvPr id="23" name="object 39"/>
          <p:cNvSpPr/>
          <p:nvPr/>
        </p:nvSpPr>
        <p:spPr>
          <a:xfrm>
            <a:off x="2024870" y="3768215"/>
            <a:ext cx="455676" cy="22555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>
              <a:defRPr sz="1800" b="0">
                <a:solidFill>
                  <a:srgbClr val="000000"/>
                </a:solidFill>
                <a:latin typeface="等线" panose="02010600030101010101"/>
                <a:ea typeface="等线" panose="02010600030101010101"/>
                <a:cs typeface="等线" panose="02010600030101010101"/>
                <a:sym typeface="等线" panose="02010600030101010101"/>
              </a:defRPr>
            </a:pPr>
            <a:endParaRPr sz="2300"/>
          </a:p>
        </p:txBody>
      </p:sp>
      <p:sp>
        <p:nvSpPr>
          <p:cNvPr id="24" name="object 22"/>
          <p:cNvSpPr/>
          <p:nvPr/>
        </p:nvSpPr>
        <p:spPr>
          <a:xfrm>
            <a:off x="3812120" y="1954110"/>
            <a:ext cx="3381549" cy="254277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3"/>
          <p:cNvSpPr/>
          <p:nvPr/>
        </p:nvSpPr>
        <p:spPr>
          <a:xfrm>
            <a:off x="618799" y="1954113"/>
            <a:ext cx="3068004" cy="254277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6"/>
          <p:cNvSpPr/>
          <p:nvPr/>
        </p:nvSpPr>
        <p:spPr>
          <a:xfrm>
            <a:off x="609600" y="5775452"/>
            <a:ext cx="10833735" cy="6350"/>
          </a:xfrm>
          <a:custGeom>
            <a:avLst/>
            <a:gdLst/>
            <a:ahLst/>
            <a:cxnLst/>
            <a:rect l="l" t="t" r="r" b="b"/>
            <a:pathLst>
              <a:path w="10833735" h="6350">
                <a:moveTo>
                  <a:pt x="0" y="6222"/>
                </a:moveTo>
                <a:lnTo>
                  <a:pt x="10833481" y="0"/>
                </a:lnTo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16"/>
          <p:cNvSpPr/>
          <p:nvPr/>
        </p:nvSpPr>
        <p:spPr>
          <a:xfrm>
            <a:off x="700278" y="5948172"/>
            <a:ext cx="10014204" cy="681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文本框 29"/>
          <p:cNvSpPr txBox="1"/>
          <p:nvPr/>
        </p:nvSpPr>
        <p:spPr>
          <a:xfrm>
            <a:off x="517582" y="5924364"/>
            <a:ext cx="1037124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1.进入智能融资板块，可自行查看、申请贷款产品；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2.申请成功后企业可在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服务中心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查询融资流程。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9600" y="5386225"/>
            <a:ext cx="1351280" cy="445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操作说明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object 22"/>
          <p:cNvSpPr/>
          <p:nvPr/>
        </p:nvSpPr>
        <p:spPr>
          <a:xfrm>
            <a:off x="7318986" y="1954111"/>
            <a:ext cx="4256334" cy="254277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图片 470" descr="books-business-computer-connection-45965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82649" y="0"/>
            <a:ext cx="5809986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50" h="10800">
                <a:moveTo>
                  <a:pt x="0" y="0"/>
                </a:moveTo>
                <a:lnTo>
                  <a:pt x="973" y="0"/>
                </a:lnTo>
                <a:lnTo>
                  <a:pt x="2191" y="0"/>
                </a:lnTo>
                <a:lnTo>
                  <a:pt x="3164" y="0"/>
                </a:lnTo>
                <a:lnTo>
                  <a:pt x="5986" y="0"/>
                </a:lnTo>
                <a:lnTo>
                  <a:pt x="6959" y="0"/>
                </a:lnTo>
                <a:lnTo>
                  <a:pt x="8177" y="0"/>
                </a:lnTo>
                <a:lnTo>
                  <a:pt x="9150" y="0"/>
                </a:lnTo>
                <a:lnTo>
                  <a:pt x="9150" y="10800"/>
                </a:lnTo>
                <a:lnTo>
                  <a:pt x="8177" y="10800"/>
                </a:lnTo>
                <a:lnTo>
                  <a:pt x="6959" y="10800"/>
                </a:lnTo>
                <a:lnTo>
                  <a:pt x="6466" y="10800"/>
                </a:lnTo>
                <a:lnTo>
                  <a:pt x="5986" y="10800"/>
                </a:lnTo>
                <a:lnTo>
                  <a:pt x="5493" y="10800"/>
                </a:lnTo>
                <a:lnTo>
                  <a:pt x="4275" y="10800"/>
                </a:lnTo>
                <a:lnTo>
                  <a:pt x="3302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7" name="任意多边形 456"/>
          <p:cNvSpPr/>
          <p:nvPr/>
        </p:nvSpPr>
        <p:spPr>
          <a:xfrm>
            <a:off x="5917048" y="0"/>
            <a:ext cx="264350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4" h="10800">
                <a:moveTo>
                  <a:pt x="0" y="0"/>
                </a:moveTo>
                <a:lnTo>
                  <a:pt x="862" y="0"/>
                </a:lnTo>
                <a:lnTo>
                  <a:pt x="4164" y="10800"/>
                </a:lnTo>
                <a:lnTo>
                  <a:pt x="3302" y="10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66" name="任意多边形 465"/>
          <p:cNvSpPr/>
          <p:nvPr/>
        </p:nvSpPr>
        <p:spPr>
          <a:xfrm>
            <a:off x="7159899" y="5181600"/>
            <a:ext cx="747955" cy="1676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78" h="2640">
                <a:moveTo>
                  <a:pt x="0" y="0"/>
                </a:moveTo>
                <a:lnTo>
                  <a:pt x="371" y="0"/>
                </a:lnTo>
                <a:lnTo>
                  <a:pt x="1178" y="2640"/>
                </a:lnTo>
                <a:lnTo>
                  <a:pt x="807" y="2640"/>
                </a:lnTo>
                <a:lnTo>
                  <a:pt x="0" y="0"/>
                </a:lnTo>
                <a:close/>
              </a:path>
            </a:pathLst>
          </a:custGeom>
          <a:solidFill>
            <a:srgbClr val="A2C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70" name="任意多边形 469"/>
          <p:cNvSpPr/>
          <p:nvPr/>
        </p:nvSpPr>
        <p:spPr>
          <a:xfrm>
            <a:off x="6573794" y="0"/>
            <a:ext cx="747955" cy="1676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78" h="2640">
                <a:moveTo>
                  <a:pt x="0" y="0"/>
                </a:moveTo>
                <a:lnTo>
                  <a:pt x="371" y="0"/>
                </a:lnTo>
                <a:lnTo>
                  <a:pt x="1178" y="2640"/>
                </a:lnTo>
                <a:lnTo>
                  <a:pt x="807" y="2640"/>
                </a:lnTo>
                <a:lnTo>
                  <a:pt x="0" y="0"/>
                </a:lnTo>
                <a:close/>
              </a:path>
            </a:pathLst>
          </a:custGeom>
          <a:solidFill>
            <a:srgbClr val="C3D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73" name="文本框 472"/>
          <p:cNvSpPr txBox="1"/>
          <p:nvPr/>
        </p:nvSpPr>
        <p:spPr>
          <a:xfrm>
            <a:off x="854075" y="2080260"/>
            <a:ext cx="6264275" cy="240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6000" b="1" spc="150" dirty="0">
                <a:gradFill>
                  <a:gsLst>
                    <a:gs pos="0">
                      <a:srgbClr val="2169D3"/>
                    </a:gs>
                    <a:gs pos="100000">
                      <a:srgbClr val="174A95"/>
                    </a:gs>
                  </a:gsLst>
                  <a:lin ang="15120000" scaled="0"/>
                </a:gradFill>
                <a:uFillTx/>
              </a:rPr>
              <a:t>2020</a:t>
            </a:r>
            <a:endParaRPr lang="en-US" altLang="zh-CN" sz="6000" b="1" spc="150" dirty="0">
              <a:gradFill>
                <a:gsLst>
                  <a:gs pos="0">
                    <a:srgbClr val="2169D3"/>
                  </a:gs>
                  <a:gs pos="100000">
                    <a:srgbClr val="174A95"/>
                  </a:gs>
                </a:gsLst>
                <a:lin ang="15120000" scaled="0"/>
              </a:gradFill>
              <a:uFillTx/>
            </a:endParaRPr>
          </a:p>
          <a:p>
            <a:r>
              <a:rPr lang="en-US" altLang="zh-CN" sz="48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THE END</a:t>
            </a:r>
            <a:endParaRPr lang="en-US" altLang="zh-CN" sz="4800" spc="150" dirty="0">
              <a:solidFill>
                <a:schemeClr val="tx1">
                  <a:lumMod val="85000"/>
                  <a:lumOff val="15000"/>
                </a:schemeClr>
              </a:solidFill>
              <a:uFillTx/>
            </a:endParaRPr>
          </a:p>
          <a:p>
            <a:r>
              <a:rPr lang="en-US" altLang="zh-CN" sz="48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THANK YOU</a:t>
            </a:r>
            <a:endParaRPr lang="en-US" altLang="zh-CN" sz="4800" spc="150" dirty="0">
              <a:solidFill>
                <a:schemeClr val="tx1">
                  <a:lumMod val="85000"/>
                  <a:lumOff val="15000"/>
                </a:schemeClr>
              </a:solidFill>
              <a:uFillTx/>
            </a:endParaRPr>
          </a:p>
        </p:txBody>
      </p:sp>
      <p:sp>
        <p:nvSpPr>
          <p:cNvPr id="474" name="任意多边形 473"/>
          <p:cNvSpPr/>
          <p:nvPr/>
        </p:nvSpPr>
        <p:spPr>
          <a:xfrm>
            <a:off x="7599045" y="4335780"/>
            <a:ext cx="1127760" cy="25273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78" h="2640">
                <a:moveTo>
                  <a:pt x="0" y="0"/>
                </a:moveTo>
                <a:lnTo>
                  <a:pt x="371" y="0"/>
                </a:lnTo>
                <a:lnTo>
                  <a:pt x="1178" y="2640"/>
                </a:lnTo>
                <a:lnTo>
                  <a:pt x="807" y="2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80" name="矩形 479"/>
          <p:cNvSpPr/>
          <p:nvPr/>
        </p:nvSpPr>
        <p:spPr>
          <a:xfrm>
            <a:off x="873125" y="1473200"/>
            <a:ext cx="742950" cy="90000"/>
          </a:xfrm>
          <a:prstGeom prst="rect">
            <a:avLst/>
          </a:prstGeom>
          <a:solidFill>
            <a:srgbClr val="17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145276" y="5317495"/>
            <a:ext cx="4127817" cy="408940"/>
            <a:chOff x="1670" y="6665"/>
            <a:chExt cx="6714" cy="644"/>
          </a:xfrm>
        </p:grpSpPr>
        <p:sp>
          <p:nvSpPr>
            <p:cNvPr id="13" name="圆角矩形 481"/>
            <p:cNvSpPr/>
            <p:nvPr/>
          </p:nvSpPr>
          <p:spPr>
            <a:xfrm>
              <a:off x="1670" y="6679"/>
              <a:ext cx="6714" cy="6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49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64" y="6665"/>
              <a:ext cx="6140" cy="6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</a:rPr>
                <a:t>主办单位：广东省地方金融监督局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WPS 演示</Application>
  <PresentationFormat>宽屏</PresentationFormat>
  <Paragraphs>65</Paragraphs>
  <Slides>7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Wingdings</vt:lpstr>
      <vt:lpstr>汉仪力量黑简</vt:lpstr>
      <vt:lpstr>等线</vt:lpstr>
      <vt:lpstr>Gill Sans</vt:lpstr>
      <vt:lpstr>Lato</vt:lpstr>
      <vt:lpstr>Arial Unicode MS</vt:lpstr>
      <vt:lpstr>Calibri</vt:lpstr>
      <vt:lpstr>A思源黑体—06</vt:lpstr>
      <vt:lpstr>Agency FB</vt:lpstr>
      <vt:lpstr>Times New Roman</vt:lpstr>
      <vt:lpstr>Verdana</vt:lpstr>
      <vt:lpstr>Segoe Print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余利斌</cp:lastModifiedBy>
  <cp:revision>218</cp:revision>
  <dcterms:created xsi:type="dcterms:W3CDTF">2019-06-19T02:08:00Z</dcterms:created>
  <dcterms:modified xsi:type="dcterms:W3CDTF">2020-07-13T02:11:41Z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2052-10.8.0.6470</vt:lpwstr>
  </property>
</Properties>
</file>