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5119350" cy="10691495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6231" autoAdjust="0"/>
  </p:normalViewPr>
  <p:slideViewPr>
    <p:cSldViewPr snapToGrid="0">
      <p:cViewPr>
        <p:scale>
          <a:sx n="100" d="100"/>
          <a:sy n="100" d="100"/>
        </p:scale>
        <p:origin x="516" y="-3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7CF9-8F91-4979-83D7-D6A12AAF08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9D60D-27AD-4FD2-A766-C35E0C16E39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322705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1pPr>
    <a:lvl2pPr marL="661035" algn="l" defTabSz="1322705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2pPr>
    <a:lvl3pPr marL="1322705" algn="l" defTabSz="1322705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3pPr>
    <a:lvl4pPr marL="1983740" algn="l" defTabSz="1322705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4pPr>
    <a:lvl5pPr marL="2644775" algn="l" defTabSz="1322705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5pPr>
    <a:lvl6pPr marL="3306445" algn="l" defTabSz="1322705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6pPr>
    <a:lvl7pPr marL="3967480" algn="l" defTabSz="1322705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7pPr>
    <a:lvl8pPr marL="4629150" algn="l" defTabSz="1322705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8pPr>
    <a:lvl9pPr marL="5290185" algn="l" defTabSz="1322705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9D60D-27AD-4FD2-A766-C35E0C16E3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A4C-16C4-4CE0-8889-A9C4F62601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D39-C812-42E3-92F6-FB0F23E5B0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A4C-16C4-4CE0-8889-A9C4F62601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D39-C812-42E3-92F6-FB0F23E5B0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A4C-16C4-4CE0-8889-A9C4F62601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D39-C812-42E3-92F6-FB0F23E5B0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A4C-16C4-4CE0-8889-A9C4F62601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D39-C812-42E3-92F6-FB0F23E5B0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0">
                <a:solidFill>
                  <a:schemeClr val="tx1"/>
                </a:solidFill>
              </a:defRPr>
            </a:lvl1pPr>
            <a:lvl2pPr marL="712470" indent="0">
              <a:buNone/>
              <a:defRPr sz="3120">
                <a:solidFill>
                  <a:schemeClr val="tx1">
                    <a:tint val="75000"/>
                  </a:schemeClr>
                </a:solidFill>
              </a:defRPr>
            </a:lvl2pPr>
            <a:lvl3pPr marL="1425575" indent="0">
              <a:buNone/>
              <a:defRPr sz="2805">
                <a:solidFill>
                  <a:schemeClr val="tx1">
                    <a:tint val="75000"/>
                  </a:schemeClr>
                </a:solidFill>
              </a:defRPr>
            </a:lvl3pPr>
            <a:lvl4pPr marL="213804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4pPr>
            <a:lvl5pPr marL="285115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5pPr>
            <a:lvl6pPr marL="356362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6pPr>
            <a:lvl7pPr marL="427672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7pPr>
            <a:lvl8pPr marL="498919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8pPr>
            <a:lvl9pPr marL="570230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A4C-16C4-4CE0-8889-A9C4F62601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D39-C812-42E3-92F6-FB0F23E5B0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A4C-16C4-4CE0-8889-A9C4F62601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D39-C812-42E3-92F6-FB0F23E5B0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0" b="1"/>
            </a:lvl1pPr>
            <a:lvl2pPr marL="712470" indent="0">
              <a:buNone/>
              <a:defRPr sz="3120" b="1"/>
            </a:lvl2pPr>
            <a:lvl3pPr marL="1425575" indent="0">
              <a:buNone/>
              <a:defRPr sz="2805" b="1"/>
            </a:lvl3pPr>
            <a:lvl4pPr marL="2138045" indent="0">
              <a:buNone/>
              <a:defRPr sz="2495" b="1"/>
            </a:lvl4pPr>
            <a:lvl5pPr marL="2851150" indent="0">
              <a:buNone/>
              <a:defRPr sz="2495" b="1"/>
            </a:lvl5pPr>
            <a:lvl6pPr marL="3563620" indent="0">
              <a:buNone/>
              <a:defRPr sz="2495" b="1"/>
            </a:lvl6pPr>
            <a:lvl7pPr marL="4276725" indent="0">
              <a:buNone/>
              <a:defRPr sz="2495" b="1"/>
            </a:lvl7pPr>
            <a:lvl8pPr marL="4989195" indent="0">
              <a:buNone/>
              <a:defRPr sz="2495" b="1"/>
            </a:lvl8pPr>
            <a:lvl9pPr marL="5702300" indent="0">
              <a:buNone/>
              <a:defRPr sz="249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0" b="1"/>
            </a:lvl1pPr>
            <a:lvl2pPr marL="712470" indent="0">
              <a:buNone/>
              <a:defRPr sz="3120" b="1"/>
            </a:lvl2pPr>
            <a:lvl3pPr marL="1425575" indent="0">
              <a:buNone/>
              <a:defRPr sz="2805" b="1"/>
            </a:lvl3pPr>
            <a:lvl4pPr marL="2138045" indent="0">
              <a:buNone/>
              <a:defRPr sz="2495" b="1"/>
            </a:lvl4pPr>
            <a:lvl5pPr marL="2851150" indent="0">
              <a:buNone/>
              <a:defRPr sz="2495" b="1"/>
            </a:lvl5pPr>
            <a:lvl6pPr marL="3563620" indent="0">
              <a:buNone/>
              <a:defRPr sz="2495" b="1"/>
            </a:lvl6pPr>
            <a:lvl7pPr marL="4276725" indent="0">
              <a:buNone/>
              <a:defRPr sz="2495" b="1"/>
            </a:lvl7pPr>
            <a:lvl8pPr marL="4989195" indent="0">
              <a:buNone/>
              <a:defRPr sz="2495" b="1"/>
            </a:lvl8pPr>
            <a:lvl9pPr marL="5702300" indent="0">
              <a:buNone/>
              <a:defRPr sz="249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A4C-16C4-4CE0-8889-A9C4F62601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D39-C812-42E3-92F6-FB0F23E5B0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A4C-16C4-4CE0-8889-A9C4F62601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D39-C812-42E3-92F6-FB0F23E5B0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A4C-16C4-4CE0-8889-A9C4F62601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D39-C812-42E3-92F6-FB0F23E5B0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90"/>
            </a:lvl1pPr>
            <a:lvl2pPr>
              <a:defRPr sz="4365"/>
            </a:lvl2pPr>
            <a:lvl3pPr>
              <a:defRPr sz="3740"/>
            </a:lvl3pPr>
            <a:lvl4pPr>
              <a:defRPr sz="3120"/>
            </a:lvl4pPr>
            <a:lvl5pPr>
              <a:defRPr sz="3120"/>
            </a:lvl5pPr>
            <a:lvl6pPr>
              <a:defRPr sz="3120"/>
            </a:lvl6pPr>
            <a:lvl7pPr>
              <a:defRPr sz="3120"/>
            </a:lvl7pPr>
            <a:lvl8pPr>
              <a:defRPr sz="3120"/>
            </a:lvl8pPr>
            <a:lvl9pPr>
              <a:defRPr sz="31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5"/>
            </a:lvl1pPr>
            <a:lvl2pPr marL="712470" indent="0">
              <a:buNone/>
              <a:defRPr sz="2185"/>
            </a:lvl2pPr>
            <a:lvl3pPr marL="1425575" indent="0">
              <a:buNone/>
              <a:defRPr sz="1870"/>
            </a:lvl3pPr>
            <a:lvl4pPr marL="2138045" indent="0">
              <a:buNone/>
              <a:defRPr sz="1560"/>
            </a:lvl4pPr>
            <a:lvl5pPr marL="2851150" indent="0">
              <a:buNone/>
              <a:defRPr sz="1560"/>
            </a:lvl5pPr>
            <a:lvl6pPr marL="3563620" indent="0">
              <a:buNone/>
              <a:defRPr sz="1560"/>
            </a:lvl6pPr>
            <a:lvl7pPr marL="4276725" indent="0">
              <a:buNone/>
              <a:defRPr sz="1560"/>
            </a:lvl7pPr>
            <a:lvl8pPr marL="4989195" indent="0">
              <a:buNone/>
              <a:defRPr sz="1560"/>
            </a:lvl8pPr>
            <a:lvl9pPr marL="5702300" indent="0">
              <a:buNone/>
              <a:defRPr sz="156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A4C-16C4-4CE0-8889-A9C4F62601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D39-C812-42E3-92F6-FB0F23E5B0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90"/>
            </a:lvl1pPr>
            <a:lvl2pPr marL="712470" indent="0">
              <a:buNone/>
              <a:defRPr sz="4365"/>
            </a:lvl2pPr>
            <a:lvl3pPr marL="1425575" indent="0">
              <a:buNone/>
              <a:defRPr sz="3740"/>
            </a:lvl3pPr>
            <a:lvl4pPr marL="2138045" indent="0">
              <a:buNone/>
              <a:defRPr sz="3120"/>
            </a:lvl4pPr>
            <a:lvl5pPr marL="2851150" indent="0">
              <a:buNone/>
              <a:defRPr sz="3120"/>
            </a:lvl5pPr>
            <a:lvl6pPr marL="3563620" indent="0">
              <a:buNone/>
              <a:defRPr sz="3120"/>
            </a:lvl6pPr>
            <a:lvl7pPr marL="4276725" indent="0">
              <a:buNone/>
              <a:defRPr sz="3120"/>
            </a:lvl7pPr>
            <a:lvl8pPr marL="4989195" indent="0">
              <a:buNone/>
              <a:defRPr sz="3120"/>
            </a:lvl8pPr>
            <a:lvl9pPr marL="5702300" indent="0">
              <a:buNone/>
              <a:defRPr sz="312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5"/>
            </a:lvl1pPr>
            <a:lvl2pPr marL="712470" indent="0">
              <a:buNone/>
              <a:defRPr sz="2185"/>
            </a:lvl2pPr>
            <a:lvl3pPr marL="1425575" indent="0">
              <a:buNone/>
              <a:defRPr sz="1870"/>
            </a:lvl3pPr>
            <a:lvl4pPr marL="2138045" indent="0">
              <a:buNone/>
              <a:defRPr sz="1560"/>
            </a:lvl4pPr>
            <a:lvl5pPr marL="2851150" indent="0">
              <a:buNone/>
              <a:defRPr sz="1560"/>
            </a:lvl5pPr>
            <a:lvl6pPr marL="3563620" indent="0">
              <a:buNone/>
              <a:defRPr sz="1560"/>
            </a:lvl6pPr>
            <a:lvl7pPr marL="4276725" indent="0">
              <a:buNone/>
              <a:defRPr sz="1560"/>
            </a:lvl7pPr>
            <a:lvl8pPr marL="4989195" indent="0">
              <a:buNone/>
              <a:defRPr sz="1560"/>
            </a:lvl8pPr>
            <a:lvl9pPr marL="5702300" indent="0">
              <a:buNone/>
              <a:defRPr sz="156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A4C-16C4-4CE0-8889-A9C4F62601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ED39-C812-42E3-92F6-FB0F23E5B0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7EA4C-16C4-4CE0-8889-A9C4F62601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AED39-C812-42E3-92F6-FB0F23E5B04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425575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1079" r="1030" b="2582"/>
          <a:stretch>
            <a:fillRect/>
          </a:stretch>
        </p:blipFill>
        <p:spPr>
          <a:xfrm>
            <a:off x="1562100" y="3861804"/>
            <a:ext cx="3323419" cy="1697389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6" t="2529" b="1073"/>
          <a:stretch>
            <a:fillRect/>
          </a:stretch>
        </p:blipFill>
        <p:spPr>
          <a:xfrm>
            <a:off x="6397056" y="3630932"/>
            <a:ext cx="1613201" cy="191162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244098" y="5997078"/>
            <a:ext cx="7088808" cy="3064242"/>
            <a:chOff x="244098" y="5997078"/>
            <a:chExt cx="7088808" cy="3064242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" t="11049" r="-1" b="11007"/>
            <a:stretch>
              <a:fillRect/>
            </a:stretch>
          </p:blipFill>
          <p:spPr>
            <a:xfrm>
              <a:off x="244098" y="5997078"/>
              <a:ext cx="7088808" cy="3064242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4496041" y="6862344"/>
              <a:ext cx="1366860" cy="738664"/>
            </a:xfrm>
            <a:custGeom>
              <a:avLst/>
              <a:gdLst>
                <a:gd name="connsiteX0" fmla="*/ 0 w 1366860"/>
                <a:gd name="connsiteY0" fmla="*/ 0 h 338554"/>
                <a:gd name="connsiteX1" fmla="*/ 1366860 w 1366860"/>
                <a:gd name="connsiteY1" fmla="*/ 0 h 338554"/>
                <a:gd name="connsiteX2" fmla="*/ 1366860 w 1366860"/>
                <a:gd name="connsiteY2" fmla="*/ 338554 h 338554"/>
                <a:gd name="connsiteX3" fmla="*/ 0 w 1366860"/>
                <a:gd name="connsiteY3" fmla="*/ 338554 h 338554"/>
                <a:gd name="connsiteX4" fmla="*/ 0 w 1366860"/>
                <a:gd name="connsiteY4" fmla="*/ 0 h 338554"/>
                <a:gd name="connsiteX0-1" fmla="*/ 0 w 1366860"/>
                <a:gd name="connsiteY0-2" fmla="*/ 0 h 338554"/>
                <a:gd name="connsiteX1-3" fmla="*/ 1366860 w 1366860"/>
                <a:gd name="connsiteY1-4" fmla="*/ 0 h 338554"/>
                <a:gd name="connsiteX2-5" fmla="*/ 1366860 w 1366860"/>
                <a:gd name="connsiteY2-6" fmla="*/ 338554 h 338554"/>
                <a:gd name="connsiteX3-7" fmla="*/ 374409 w 1366860"/>
                <a:gd name="connsiteY3-8" fmla="*/ 334195 h 338554"/>
                <a:gd name="connsiteX4-9" fmla="*/ 0 w 1366860"/>
                <a:gd name="connsiteY4-10" fmla="*/ 338554 h 338554"/>
                <a:gd name="connsiteX5" fmla="*/ 0 w 1366860"/>
                <a:gd name="connsiteY5" fmla="*/ 0 h 338554"/>
                <a:gd name="connsiteX0-11" fmla="*/ 0 w 1366860"/>
                <a:gd name="connsiteY0-12" fmla="*/ 0 h 338554"/>
                <a:gd name="connsiteX1-13" fmla="*/ 1366860 w 1366860"/>
                <a:gd name="connsiteY1-14" fmla="*/ 0 h 338554"/>
                <a:gd name="connsiteX2-15" fmla="*/ 1366860 w 1366860"/>
                <a:gd name="connsiteY2-16" fmla="*/ 338554 h 338554"/>
                <a:gd name="connsiteX3-17" fmla="*/ 774459 w 1366860"/>
                <a:gd name="connsiteY3-18" fmla="*/ 334195 h 338554"/>
                <a:gd name="connsiteX4-19" fmla="*/ 374409 w 1366860"/>
                <a:gd name="connsiteY4-20" fmla="*/ 334195 h 338554"/>
                <a:gd name="connsiteX5-21" fmla="*/ 0 w 1366860"/>
                <a:gd name="connsiteY5-22" fmla="*/ 338554 h 338554"/>
                <a:gd name="connsiteX6" fmla="*/ 0 w 1366860"/>
                <a:gd name="connsiteY6" fmla="*/ 0 h 338554"/>
                <a:gd name="connsiteX0-23" fmla="*/ 0 w 1366860"/>
                <a:gd name="connsiteY0-24" fmla="*/ 0 h 338554"/>
                <a:gd name="connsiteX1-25" fmla="*/ 1366860 w 1366860"/>
                <a:gd name="connsiteY1-26" fmla="*/ 0 h 338554"/>
                <a:gd name="connsiteX2-27" fmla="*/ 1366860 w 1366860"/>
                <a:gd name="connsiteY2-28" fmla="*/ 338554 h 338554"/>
                <a:gd name="connsiteX3-29" fmla="*/ 774459 w 1366860"/>
                <a:gd name="connsiteY3-30" fmla="*/ 334195 h 338554"/>
                <a:gd name="connsiteX4-31" fmla="*/ 374409 w 1366860"/>
                <a:gd name="connsiteY4-32" fmla="*/ 334195 h 338554"/>
                <a:gd name="connsiteX5-33" fmla="*/ 596659 w 1366860"/>
                <a:gd name="connsiteY5-34" fmla="*/ 327845 h 338554"/>
                <a:gd name="connsiteX6-35" fmla="*/ 0 w 1366860"/>
                <a:gd name="connsiteY6-36" fmla="*/ 338554 h 338554"/>
                <a:gd name="connsiteX7" fmla="*/ 0 w 1366860"/>
                <a:gd name="connsiteY7" fmla="*/ 0 h 338554"/>
                <a:gd name="connsiteX0-37" fmla="*/ 0 w 1366860"/>
                <a:gd name="connsiteY0-38" fmla="*/ 0 h 338554"/>
                <a:gd name="connsiteX1-39" fmla="*/ 1366860 w 1366860"/>
                <a:gd name="connsiteY1-40" fmla="*/ 0 h 338554"/>
                <a:gd name="connsiteX2-41" fmla="*/ 1366860 w 1366860"/>
                <a:gd name="connsiteY2-42" fmla="*/ 338554 h 338554"/>
                <a:gd name="connsiteX3-43" fmla="*/ 774459 w 1366860"/>
                <a:gd name="connsiteY3-44" fmla="*/ 334195 h 338554"/>
                <a:gd name="connsiteX4-45" fmla="*/ 374409 w 1366860"/>
                <a:gd name="connsiteY4-46" fmla="*/ 334195 h 338554"/>
                <a:gd name="connsiteX5-47" fmla="*/ 177559 w 1366860"/>
                <a:gd name="connsiteY5-48" fmla="*/ 334195 h 338554"/>
                <a:gd name="connsiteX6-49" fmla="*/ 0 w 1366860"/>
                <a:gd name="connsiteY6-50" fmla="*/ 338554 h 338554"/>
                <a:gd name="connsiteX7-51" fmla="*/ 0 w 1366860"/>
                <a:gd name="connsiteY7-52" fmla="*/ 0 h 338554"/>
                <a:gd name="connsiteX0-53" fmla="*/ 0 w 1366860"/>
                <a:gd name="connsiteY0-54" fmla="*/ 0 h 632645"/>
                <a:gd name="connsiteX1-55" fmla="*/ 1366860 w 1366860"/>
                <a:gd name="connsiteY1-56" fmla="*/ 0 h 632645"/>
                <a:gd name="connsiteX2-57" fmla="*/ 1366860 w 1366860"/>
                <a:gd name="connsiteY2-58" fmla="*/ 338554 h 632645"/>
                <a:gd name="connsiteX3-59" fmla="*/ 774459 w 1366860"/>
                <a:gd name="connsiteY3-60" fmla="*/ 334195 h 632645"/>
                <a:gd name="connsiteX4-61" fmla="*/ 120409 w 1366860"/>
                <a:gd name="connsiteY4-62" fmla="*/ 632645 h 632645"/>
                <a:gd name="connsiteX5-63" fmla="*/ 177559 w 1366860"/>
                <a:gd name="connsiteY5-64" fmla="*/ 334195 h 632645"/>
                <a:gd name="connsiteX6-65" fmla="*/ 0 w 1366860"/>
                <a:gd name="connsiteY6-66" fmla="*/ 338554 h 632645"/>
                <a:gd name="connsiteX7-67" fmla="*/ 0 w 1366860"/>
                <a:gd name="connsiteY7-68" fmla="*/ 0 h 632645"/>
                <a:gd name="connsiteX0-69" fmla="*/ 0 w 1366860"/>
                <a:gd name="connsiteY0-70" fmla="*/ 0 h 632645"/>
                <a:gd name="connsiteX1-71" fmla="*/ 1366860 w 1366860"/>
                <a:gd name="connsiteY1-72" fmla="*/ 0 h 632645"/>
                <a:gd name="connsiteX2-73" fmla="*/ 1366860 w 1366860"/>
                <a:gd name="connsiteY2-74" fmla="*/ 338554 h 632645"/>
                <a:gd name="connsiteX3-75" fmla="*/ 412509 w 1366860"/>
                <a:gd name="connsiteY3-76" fmla="*/ 346895 h 632645"/>
                <a:gd name="connsiteX4-77" fmla="*/ 120409 w 1366860"/>
                <a:gd name="connsiteY4-78" fmla="*/ 632645 h 632645"/>
                <a:gd name="connsiteX5-79" fmla="*/ 177559 w 1366860"/>
                <a:gd name="connsiteY5-80" fmla="*/ 334195 h 632645"/>
                <a:gd name="connsiteX6-81" fmla="*/ 0 w 1366860"/>
                <a:gd name="connsiteY6-82" fmla="*/ 338554 h 632645"/>
                <a:gd name="connsiteX7-83" fmla="*/ 0 w 1366860"/>
                <a:gd name="connsiteY7-84" fmla="*/ 0 h 632645"/>
                <a:gd name="connsiteX0-85" fmla="*/ 0 w 1366860"/>
                <a:gd name="connsiteY0-86" fmla="*/ 0 h 466452"/>
                <a:gd name="connsiteX1-87" fmla="*/ 1366860 w 1366860"/>
                <a:gd name="connsiteY1-88" fmla="*/ 0 h 466452"/>
                <a:gd name="connsiteX2-89" fmla="*/ 1366860 w 1366860"/>
                <a:gd name="connsiteY2-90" fmla="*/ 338554 h 466452"/>
                <a:gd name="connsiteX3-91" fmla="*/ 412509 w 1366860"/>
                <a:gd name="connsiteY3-92" fmla="*/ 346895 h 466452"/>
                <a:gd name="connsiteX4-93" fmla="*/ 48971 w 1366860"/>
                <a:gd name="connsiteY4-94" fmla="*/ 466452 h 466452"/>
                <a:gd name="connsiteX5-95" fmla="*/ 177559 w 1366860"/>
                <a:gd name="connsiteY5-96" fmla="*/ 334195 h 466452"/>
                <a:gd name="connsiteX6-97" fmla="*/ 0 w 1366860"/>
                <a:gd name="connsiteY6-98" fmla="*/ 338554 h 466452"/>
                <a:gd name="connsiteX7-99" fmla="*/ 0 w 1366860"/>
                <a:gd name="connsiteY7-100" fmla="*/ 0 h 4664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51" y="connsiteY7-52"/>
                </a:cxn>
              </a:cxnLst>
              <a:rect l="l" t="t" r="r" b="b"/>
              <a:pathLst>
                <a:path w="1366860" h="466452">
                  <a:moveTo>
                    <a:pt x="0" y="0"/>
                  </a:moveTo>
                  <a:lnTo>
                    <a:pt x="1366860" y="0"/>
                  </a:lnTo>
                  <a:lnTo>
                    <a:pt x="1366860" y="338554"/>
                  </a:lnTo>
                  <a:lnTo>
                    <a:pt x="412509" y="346895"/>
                  </a:lnTo>
                  <a:lnTo>
                    <a:pt x="48971" y="466452"/>
                  </a:lnTo>
                  <a:lnTo>
                    <a:pt x="177559" y="334195"/>
                  </a:lnTo>
                  <a:lnTo>
                    <a:pt x="0" y="338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bg2">
                      <a:lumMod val="10000"/>
                    </a:schemeClr>
                  </a:solidFill>
                  <a:effectLst>
                    <a:glow rad="101600">
                      <a:schemeClr val="bg1">
                        <a:alpha val="80000"/>
                      </a:schemeClr>
                    </a:glow>
                  </a:effectLst>
                  <a:latin typeface="黑体" panose="02010600030101010101" pitchFamily="49" charset="-122"/>
                  <a:ea typeface="黑体" panose="02010600030101010101" pitchFamily="49" charset="-122"/>
                </a:defRPr>
              </a:lvl1pPr>
            </a:lstStyle>
            <a:p>
              <a:pPr algn="ctr"/>
              <a:r>
                <a:rPr lang="zh-CN" altLang="en-US" sz="1400" dirty="0">
                  <a:solidFill>
                    <a:schemeClr val="accent1">
                      <a:lumMod val="75000"/>
                    </a:schemeClr>
                  </a:solidFill>
                </a:rPr>
                <a:t>拟调整地块</a:t>
              </a:r>
              <a:endParaRPr lang="en-US" altLang="zh-CN" sz="14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zh-CN" altLang="en-US" sz="1400" dirty="0">
                  <a:solidFill>
                    <a:srgbClr val="FF0000"/>
                  </a:solidFill>
                </a:rPr>
                <a:t>建筑限高</a:t>
              </a:r>
              <a:r>
                <a:rPr lang="en-US" altLang="zh-CN" sz="1400" dirty="0">
                  <a:solidFill>
                    <a:srgbClr val="FF0000"/>
                  </a:solidFill>
                </a:rPr>
                <a:t>50m</a:t>
              </a:r>
              <a:endParaRPr lang="en-US" altLang="zh-CN" sz="1400" dirty="0">
                <a:solidFill>
                  <a:srgbClr val="FF0000"/>
                </a:solidFill>
              </a:endParaRPr>
            </a:p>
            <a:p>
              <a:pPr algn="ctr"/>
              <a:endParaRPr lang="zh-CN" altLang="en-US" sz="1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7" name="图片 106"/>
          <p:cNvPicPr>
            <a:picLocks noChangeAspect="1"/>
          </p:cNvPicPr>
          <p:nvPr/>
        </p:nvPicPr>
        <p:blipFill rotWithShape="1">
          <a:blip r:embed="rId4"/>
          <a:srcRect l="12012" t="311" r="-283" b="-311"/>
          <a:stretch>
            <a:fillRect/>
          </a:stretch>
        </p:blipFill>
        <p:spPr>
          <a:xfrm>
            <a:off x="6423660" y="1841231"/>
            <a:ext cx="3406438" cy="1681510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" t="11049" r="-1" b="11007"/>
          <a:stretch>
            <a:fillRect/>
          </a:stretch>
        </p:blipFill>
        <p:spPr>
          <a:xfrm>
            <a:off x="7785438" y="6003686"/>
            <a:ext cx="7088808" cy="306424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"/>
            <a:ext cx="15119350" cy="1057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98449" y="165696"/>
            <a:ext cx="828156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中山市中山港街道（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1516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单元）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06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街区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D3-06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地块控制性详细规划局部调整（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2023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）</a:t>
            </a:r>
            <a:endParaRPr lang="zh-CN" altLang="en-US" sz="2400" b="1" dirty="0">
              <a:solidFill>
                <a:schemeClr val="bg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19353" y="483222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1009319" y="59122"/>
            <a:ext cx="193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15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zh-CN" dirty="0"/>
              <a:t>2023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9728954" y="564514"/>
            <a:ext cx="463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-150" dirty="0">
                <a:solidFill>
                  <a:schemeClr val="bg1"/>
                </a:solidFill>
                <a:latin typeface="+mn-ea"/>
              </a:rPr>
              <a:t>中山火炬高技术产业开发区管理委员会</a:t>
            </a:r>
            <a:endParaRPr lang="zh-CN" altLang="en-US" b="1" spc="-15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530187" y="203777"/>
            <a:ext cx="1935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批前公示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749" y="3839620"/>
            <a:ext cx="4597758" cy="173591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219700" y="1790095"/>
            <a:ext cx="4638853" cy="378645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242487" y="1790095"/>
            <a:ext cx="4638853" cy="378645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44698" y="5998090"/>
            <a:ext cx="7095902" cy="306424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785438" y="5998089"/>
            <a:ext cx="7095902" cy="306424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84833" y="6005727"/>
            <a:ext cx="1112256" cy="40011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调整前</a:t>
            </a:r>
            <a:endParaRPr lang="zh-CN" altLang="en-US" sz="2000" dirty="0"/>
          </a:p>
        </p:txBody>
      </p:sp>
      <p:graphicFrame>
        <p:nvGraphicFramePr>
          <p:cNvPr id="46" name="表格 6"/>
          <p:cNvGraphicFramePr>
            <a:graphicFrameLocks noGrp="1"/>
          </p:cNvGraphicFramePr>
          <p:nvPr/>
        </p:nvGraphicFramePr>
        <p:xfrm>
          <a:off x="7786445" y="9381851"/>
          <a:ext cx="7094295" cy="914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055"/>
                <a:gridCol w="619125"/>
                <a:gridCol w="1409700"/>
                <a:gridCol w="971550"/>
                <a:gridCol w="742950"/>
                <a:gridCol w="1004888"/>
                <a:gridCol w="681037"/>
                <a:gridCol w="878990"/>
              </a:tblGrid>
              <a:tr h="461517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地块编码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用地性质名称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用地面积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（㎡）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容积率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建筑密度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（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%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）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绿地率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（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%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）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建筑限高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（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m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）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EF"/>
                    </a:solidFill>
                  </a:tcPr>
                </a:tc>
              </a:tr>
              <a:tr h="236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调整后 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D3-06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二类城镇住宅用地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(070102)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24301.6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30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30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200" b="0" dirty="0">
                          <a:solidFill>
                            <a:srgbClr val="FF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80</a:t>
                      </a:r>
                      <a:endParaRPr lang="zh-CN" altLang="en-US" sz="1200" b="0" dirty="0">
                        <a:solidFill>
                          <a:srgbClr val="FF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7" name="文本框 46"/>
          <p:cNvSpPr txBox="1"/>
          <p:nvPr/>
        </p:nvSpPr>
        <p:spPr>
          <a:xfrm>
            <a:off x="10271075" y="2019392"/>
            <a:ext cx="4574241" cy="198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00"/>
              </a:spcBef>
              <a:spcAft>
                <a:spcPts val="100"/>
              </a:spcAft>
              <a:defRPr sz="1600"/>
            </a:lvl1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200" dirty="0">
                <a:latin typeface="黑体" panose="02010600030101010101" pitchFamily="49" charset="-122"/>
                <a:ea typeface="黑体" panose="02010600030101010101" pitchFamily="49" charset="-122"/>
              </a:rPr>
              <a:t>   依据中山市秋实装饰材料有限公司的申请，原</a:t>
            </a:r>
            <a:r>
              <a:rPr lang="en-US" altLang="zh-CN" sz="1200" dirty="0">
                <a:latin typeface="黑体" panose="02010600030101010101" pitchFamily="49" charset="-122"/>
                <a:ea typeface="黑体" panose="02010600030101010101" pitchFamily="49" charset="-122"/>
              </a:rPr>
              <a:t>D3-06</a:t>
            </a:r>
            <a:r>
              <a:rPr lang="zh-CN" altLang="en-US" sz="1200" dirty="0">
                <a:latin typeface="黑体" panose="02010600030101010101" pitchFamily="49" charset="-122"/>
                <a:ea typeface="黑体" panose="02010600030101010101" pitchFamily="49" charset="-122"/>
              </a:rPr>
              <a:t>地块的建筑限高为</a:t>
            </a:r>
            <a:r>
              <a:rPr lang="en-US" altLang="zh-CN" sz="1200" dirty="0">
                <a:latin typeface="黑体" panose="02010600030101010101" pitchFamily="49" charset="-122"/>
                <a:ea typeface="黑体" panose="02010600030101010101" pitchFamily="49" charset="-122"/>
              </a:rPr>
              <a:t>50m</a:t>
            </a:r>
            <a:r>
              <a:rPr lang="zh-CN" altLang="en-US" sz="1200" dirty="0">
                <a:latin typeface="黑体" panose="02010600030101010101" pitchFamily="49" charset="-122"/>
                <a:ea typeface="黑体" panose="02010600030101010101" pitchFamily="49" charset="-122"/>
              </a:rPr>
              <a:t>，难以满足其建设需求，我区拟编制</a:t>
            </a:r>
            <a:r>
              <a:rPr lang="en-US" altLang="zh-CN" sz="1200" dirty="0"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1200" dirty="0">
                <a:latin typeface="黑体" panose="02010600030101010101" pitchFamily="49" charset="-122"/>
                <a:ea typeface="黑体" panose="02010600030101010101" pitchFamily="49" charset="-122"/>
              </a:rPr>
              <a:t>陵岗</a:t>
            </a:r>
            <a:r>
              <a:rPr lang="en-US" altLang="zh-CN" sz="1200" dirty="0">
                <a:latin typeface="黑体" panose="02010600030101010101" pitchFamily="49" charset="-122"/>
                <a:ea typeface="黑体" panose="02010600030101010101" pitchFamily="49" charset="-122"/>
              </a:rPr>
              <a:t>-</a:t>
            </a:r>
            <a:r>
              <a:rPr lang="zh-CN" altLang="en-US" sz="1200" dirty="0">
                <a:latin typeface="黑体" panose="02010600030101010101" pitchFamily="49" charset="-122"/>
                <a:ea typeface="黑体" panose="02010600030101010101" pitchFamily="49" charset="-122"/>
              </a:rPr>
              <a:t>宫花片区（</a:t>
            </a:r>
            <a:r>
              <a:rPr lang="en-US" altLang="zh-CN" sz="1200" dirty="0">
                <a:latin typeface="黑体" panose="02010600030101010101" pitchFamily="49" charset="-122"/>
                <a:ea typeface="黑体" panose="02010600030101010101" pitchFamily="49" charset="-122"/>
              </a:rPr>
              <a:t>1516</a:t>
            </a:r>
            <a:r>
              <a:rPr lang="zh-CN" altLang="en-US" sz="1200" dirty="0">
                <a:latin typeface="黑体" panose="02010600030101010101" pitchFamily="49" charset="-122"/>
                <a:ea typeface="黑体" panose="02010600030101010101" pitchFamily="49" charset="-122"/>
              </a:rPr>
              <a:t>单元）</a:t>
            </a:r>
            <a:r>
              <a:rPr lang="en-US" altLang="zh-CN" sz="1200" dirty="0">
                <a:latin typeface="黑体" panose="02010600030101010101" pitchFamily="49" charset="-122"/>
                <a:ea typeface="黑体" panose="02010600030101010101" pitchFamily="49" charset="-122"/>
              </a:rPr>
              <a:t>06</a:t>
            </a:r>
            <a:r>
              <a:rPr lang="zh-CN" altLang="en-US" sz="1200" dirty="0">
                <a:latin typeface="黑体" panose="02010600030101010101" pitchFamily="49" charset="-122"/>
                <a:ea typeface="黑体" panose="02010600030101010101" pitchFamily="49" charset="-122"/>
              </a:rPr>
              <a:t>街区</a:t>
            </a:r>
            <a:r>
              <a:rPr lang="en-US" altLang="zh-CN" sz="1200" dirty="0">
                <a:latin typeface="黑体" panose="02010600030101010101" pitchFamily="49" charset="-122"/>
                <a:ea typeface="黑体" panose="02010600030101010101" pitchFamily="49" charset="-122"/>
              </a:rPr>
              <a:t>D3-06</a:t>
            </a:r>
            <a:r>
              <a:rPr lang="zh-CN" altLang="en-US" sz="1200" dirty="0">
                <a:latin typeface="黑体" panose="02010600030101010101" pitchFamily="49" charset="-122"/>
                <a:ea typeface="黑体" panose="02010600030101010101" pitchFamily="49" charset="-122"/>
              </a:rPr>
              <a:t>地块控制性详细规划局部调整 （</a:t>
            </a:r>
            <a:r>
              <a:rPr lang="en-US" altLang="zh-CN" sz="1200" dirty="0">
                <a:latin typeface="黑体" panose="02010600030101010101" pitchFamily="49" charset="-122"/>
                <a:ea typeface="黑体" panose="02010600030101010101" pitchFamily="49" charset="-122"/>
              </a:rPr>
              <a:t>2023</a:t>
            </a:r>
            <a:r>
              <a:rPr lang="zh-CN" altLang="en-US" sz="1200" dirty="0">
                <a:latin typeface="黑体" panose="02010600030101010101" pitchFamily="49" charset="-122"/>
                <a:ea typeface="黑体" panose="02010600030101010101" pitchFamily="49" charset="-122"/>
              </a:rPr>
              <a:t>）</a:t>
            </a:r>
            <a:r>
              <a:rPr lang="en-US" altLang="zh-CN" sz="1200" dirty="0"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  <a:r>
              <a:rPr lang="zh-CN" altLang="en-US" sz="1200" dirty="0">
                <a:latin typeface="黑体" panose="02010600030101010101" pitchFamily="49" charset="-122"/>
                <a:ea typeface="黑体" panose="02010600030101010101" pitchFamily="49" charset="-122"/>
              </a:rPr>
              <a:t>，对</a:t>
            </a:r>
            <a:r>
              <a:rPr lang="en-US" altLang="zh-CN" sz="1200" dirty="0">
                <a:latin typeface="黑体" panose="02010600030101010101" pitchFamily="49" charset="-122"/>
                <a:ea typeface="黑体" panose="02010600030101010101" pitchFamily="49" charset="-122"/>
              </a:rPr>
              <a:t>D3-06</a:t>
            </a:r>
            <a:r>
              <a:rPr lang="zh-CN" altLang="en-US" sz="1200" dirty="0">
                <a:latin typeface="黑体" panose="02010600030101010101" pitchFamily="49" charset="-122"/>
                <a:ea typeface="黑体" panose="02010600030101010101" pitchFamily="49" charset="-122"/>
              </a:rPr>
              <a:t>地块规划指标进行优化调整。拟将</a:t>
            </a:r>
            <a:r>
              <a:rPr lang="en-US" altLang="zh-CN" sz="1200" dirty="0">
                <a:latin typeface="黑体" panose="02010600030101010101" pitchFamily="49" charset="-122"/>
                <a:ea typeface="黑体" panose="02010600030101010101" pitchFamily="49" charset="-122"/>
              </a:rPr>
              <a:t>D3-06</a:t>
            </a:r>
            <a:r>
              <a:rPr lang="zh-CN" altLang="en-US" sz="1200" dirty="0">
                <a:latin typeface="黑体" panose="02010600030101010101" pitchFamily="49" charset="-122"/>
                <a:ea typeface="黑体" panose="02010600030101010101" pitchFamily="49" charset="-122"/>
              </a:rPr>
              <a:t>地块的建筑限高由</a:t>
            </a:r>
            <a:r>
              <a:rPr lang="en-US" altLang="zh-CN" sz="1200" dirty="0">
                <a:latin typeface="黑体" panose="02010600030101010101" pitchFamily="49" charset="-122"/>
                <a:ea typeface="黑体" panose="02010600030101010101" pitchFamily="49" charset="-122"/>
              </a:rPr>
              <a:t>50</a:t>
            </a:r>
            <a:r>
              <a:rPr lang="zh-CN" altLang="en-US" sz="1200" dirty="0">
                <a:latin typeface="黑体" panose="02010600030101010101" pitchFamily="49" charset="-122"/>
                <a:ea typeface="黑体" panose="02010600030101010101" pitchFamily="49" charset="-122"/>
              </a:rPr>
              <a:t>米调整为</a:t>
            </a:r>
            <a:r>
              <a:rPr lang="en-US" altLang="zh-CN" sz="1200" dirty="0">
                <a:latin typeface="黑体" panose="02010600030101010101" pitchFamily="49" charset="-122"/>
                <a:ea typeface="黑体" panose="02010600030101010101" pitchFamily="49" charset="-122"/>
              </a:rPr>
              <a:t>80</a:t>
            </a:r>
            <a:r>
              <a:rPr lang="zh-CN" altLang="en-US" sz="1200" dirty="0">
                <a:latin typeface="黑体" panose="02010600030101010101" pitchFamily="49" charset="-122"/>
                <a:ea typeface="黑体" panose="02010600030101010101" pitchFamily="49" charset="-122"/>
              </a:rPr>
              <a:t>米，调整后地块</a:t>
            </a:r>
            <a:r>
              <a:rPr lang="en-US" altLang="zh-CN" sz="1200" dirty="0">
                <a:latin typeface="黑体" panose="02010600030101010101" pitchFamily="49" charset="-122"/>
                <a:ea typeface="黑体" panose="02010600030101010101" pitchFamily="49" charset="-122"/>
              </a:rPr>
              <a:t>D3-06</a:t>
            </a:r>
            <a:r>
              <a:rPr lang="zh-CN" altLang="en-US" sz="1200" dirty="0">
                <a:latin typeface="黑体" panose="02010600030101010101" pitchFamily="49" charset="-122"/>
                <a:ea typeface="黑体" panose="02010600030101010101" pitchFamily="49" charset="-122"/>
              </a:rPr>
              <a:t>为二类城镇住宅用地（</a:t>
            </a:r>
            <a:r>
              <a:rPr lang="en-US" altLang="zh-CN" sz="1200" dirty="0">
                <a:latin typeface="黑体" panose="02010600030101010101" pitchFamily="49" charset="-122"/>
                <a:ea typeface="黑体" panose="02010600030101010101" pitchFamily="49" charset="-122"/>
              </a:rPr>
              <a:t>070102</a:t>
            </a:r>
            <a:r>
              <a:rPr lang="zh-CN" altLang="en-US" sz="1200" dirty="0">
                <a:latin typeface="黑体" panose="02010600030101010101" pitchFamily="49" charset="-122"/>
                <a:ea typeface="黑体" panose="02010600030101010101" pitchFamily="49" charset="-122"/>
              </a:rPr>
              <a:t>），用地面积为</a:t>
            </a:r>
            <a:r>
              <a:rPr lang="en-US" altLang="zh-CN" sz="1200" dirty="0">
                <a:latin typeface="黑体" panose="02010600030101010101" pitchFamily="49" charset="-122"/>
                <a:ea typeface="黑体" panose="02010600030101010101" pitchFamily="49" charset="-122"/>
              </a:rPr>
              <a:t>24301.6㎡</a:t>
            </a:r>
            <a:r>
              <a:rPr lang="zh-CN" altLang="en-US" sz="1200" dirty="0">
                <a:latin typeface="黑体" panose="02010600030101010101" pitchFamily="49" charset="-122"/>
                <a:ea typeface="黑体" panose="02010600030101010101" pitchFamily="49" charset="-122"/>
              </a:rPr>
              <a:t>，容积率为</a:t>
            </a:r>
            <a:r>
              <a:rPr lang="en-US" altLang="zh-CN" sz="1200" dirty="0">
                <a:latin typeface="黑体" panose="02010600030101010101" pitchFamily="49" charset="-122"/>
                <a:ea typeface="黑体" panose="02010600030101010101" pitchFamily="49" charset="-122"/>
              </a:rPr>
              <a:t>2</a:t>
            </a:r>
            <a:r>
              <a:rPr lang="zh-CN" altLang="en-US" sz="1200" dirty="0">
                <a:latin typeface="黑体" panose="02010600030101010101" pitchFamily="49" charset="-122"/>
                <a:ea typeface="黑体" panose="02010600030101010101" pitchFamily="49" charset="-122"/>
              </a:rPr>
              <a:t>，绿地率为</a:t>
            </a:r>
            <a:r>
              <a:rPr lang="en-US" altLang="zh-CN" sz="1200" dirty="0">
                <a:latin typeface="黑体" panose="02010600030101010101" pitchFamily="49" charset="-122"/>
                <a:ea typeface="黑体" panose="02010600030101010101" pitchFamily="49" charset="-122"/>
              </a:rPr>
              <a:t>30%</a:t>
            </a:r>
            <a:r>
              <a:rPr lang="zh-CN" altLang="en-US" sz="1200" dirty="0">
                <a:latin typeface="黑体" panose="02010600030101010101" pitchFamily="49" charset="-122"/>
                <a:ea typeface="黑体" panose="02010600030101010101" pitchFamily="49" charset="-122"/>
              </a:rPr>
              <a:t>，建筑密度为</a:t>
            </a:r>
            <a:r>
              <a:rPr lang="en-US" altLang="zh-CN" sz="1200" dirty="0">
                <a:latin typeface="黑体" panose="02010600030101010101" pitchFamily="49" charset="-122"/>
                <a:ea typeface="黑体" panose="02010600030101010101" pitchFamily="49" charset="-122"/>
              </a:rPr>
              <a:t>30%</a:t>
            </a:r>
            <a:r>
              <a:rPr lang="zh-CN" altLang="en-US" sz="1200" dirty="0"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endParaRPr lang="zh-CN" altLang="en-US" sz="12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 rot="20801592">
            <a:off x="5156283" y="8437934"/>
            <a:ext cx="1365900" cy="307777"/>
          </a:xfrm>
          <a:custGeom>
            <a:avLst/>
            <a:gdLst>
              <a:gd name="connsiteX0" fmla="*/ 0 w 1200151"/>
              <a:gd name="connsiteY0" fmla="*/ 0 h 338554"/>
              <a:gd name="connsiteX1" fmla="*/ 1200151 w 1200151"/>
              <a:gd name="connsiteY1" fmla="*/ 0 h 338554"/>
              <a:gd name="connsiteX2" fmla="*/ 1200151 w 1200151"/>
              <a:gd name="connsiteY2" fmla="*/ 338554 h 338554"/>
              <a:gd name="connsiteX3" fmla="*/ 0 w 1200151"/>
              <a:gd name="connsiteY3" fmla="*/ 338554 h 338554"/>
              <a:gd name="connsiteX4" fmla="*/ 0 w 1200151"/>
              <a:gd name="connsiteY4" fmla="*/ 0 h 338554"/>
              <a:gd name="connsiteX0-1" fmla="*/ 0 w 1200151"/>
              <a:gd name="connsiteY0-2" fmla="*/ 0 h 338554"/>
              <a:gd name="connsiteX1-3" fmla="*/ 1200151 w 1200151"/>
              <a:gd name="connsiteY1-4" fmla="*/ 0 h 338554"/>
              <a:gd name="connsiteX2-5" fmla="*/ 1200151 w 1200151"/>
              <a:gd name="connsiteY2-6" fmla="*/ 338554 h 338554"/>
              <a:gd name="connsiteX3-7" fmla="*/ 377826 w 1200151"/>
              <a:gd name="connsiteY3-8" fmla="*/ 330093 h 338554"/>
              <a:gd name="connsiteX4-9" fmla="*/ 0 w 1200151"/>
              <a:gd name="connsiteY4-10" fmla="*/ 338554 h 338554"/>
              <a:gd name="connsiteX5" fmla="*/ 0 w 1200151"/>
              <a:gd name="connsiteY5" fmla="*/ 0 h 338554"/>
              <a:gd name="connsiteX0-11" fmla="*/ 0 w 1200151"/>
              <a:gd name="connsiteY0-12" fmla="*/ 0 h 338554"/>
              <a:gd name="connsiteX1-13" fmla="*/ 1200151 w 1200151"/>
              <a:gd name="connsiteY1-14" fmla="*/ 0 h 338554"/>
              <a:gd name="connsiteX2-15" fmla="*/ 1200151 w 1200151"/>
              <a:gd name="connsiteY2-16" fmla="*/ 338554 h 338554"/>
              <a:gd name="connsiteX3-17" fmla="*/ 822326 w 1200151"/>
              <a:gd name="connsiteY3-18" fmla="*/ 336443 h 338554"/>
              <a:gd name="connsiteX4-19" fmla="*/ 377826 w 1200151"/>
              <a:gd name="connsiteY4-20" fmla="*/ 330093 h 338554"/>
              <a:gd name="connsiteX5-21" fmla="*/ 0 w 1200151"/>
              <a:gd name="connsiteY5-22" fmla="*/ 338554 h 338554"/>
              <a:gd name="connsiteX6" fmla="*/ 0 w 1200151"/>
              <a:gd name="connsiteY6" fmla="*/ 0 h 338554"/>
              <a:gd name="connsiteX0-23" fmla="*/ 0 w 1200151"/>
              <a:gd name="connsiteY0-24" fmla="*/ 0 h 338554"/>
              <a:gd name="connsiteX1-25" fmla="*/ 1200151 w 1200151"/>
              <a:gd name="connsiteY1-26" fmla="*/ 0 h 338554"/>
              <a:gd name="connsiteX2-27" fmla="*/ 1200151 w 1200151"/>
              <a:gd name="connsiteY2-28" fmla="*/ 338554 h 338554"/>
              <a:gd name="connsiteX3-29" fmla="*/ 822326 w 1200151"/>
              <a:gd name="connsiteY3-30" fmla="*/ 336443 h 338554"/>
              <a:gd name="connsiteX4-31" fmla="*/ 542926 w 1200151"/>
              <a:gd name="connsiteY4-32" fmla="*/ 330093 h 338554"/>
              <a:gd name="connsiteX5-33" fmla="*/ 377826 w 1200151"/>
              <a:gd name="connsiteY5-34" fmla="*/ 330093 h 338554"/>
              <a:gd name="connsiteX6-35" fmla="*/ 0 w 1200151"/>
              <a:gd name="connsiteY6-36" fmla="*/ 338554 h 338554"/>
              <a:gd name="connsiteX7" fmla="*/ 0 w 1200151"/>
              <a:gd name="connsiteY7" fmla="*/ 0 h 338554"/>
              <a:gd name="connsiteX0-37" fmla="*/ 0 w 1200151"/>
              <a:gd name="connsiteY0-38" fmla="*/ 0 h 711093"/>
              <a:gd name="connsiteX1-39" fmla="*/ 1200151 w 1200151"/>
              <a:gd name="connsiteY1-40" fmla="*/ 0 h 711093"/>
              <a:gd name="connsiteX2-41" fmla="*/ 1200151 w 1200151"/>
              <a:gd name="connsiteY2-42" fmla="*/ 338554 h 711093"/>
              <a:gd name="connsiteX3-43" fmla="*/ 822326 w 1200151"/>
              <a:gd name="connsiteY3-44" fmla="*/ 336443 h 711093"/>
              <a:gd name="connsiteX4-45" fmla="*/ 1063626 w 1200151"/>
              <a:gd name="connsiteY4-46" fmla="*/ 711093 h 711093"/>
              <a:gd name="connsiteX5-47" fmla="*/ 377826 w 1200151"/>
              <a:gd name="connsiteY5-48" fmla="*/ 330093 h 711093"/>
              <a:gd name="connsiteX6-49" fmla="*/ 0 w 1200151"/>
              <a:gd name="connsiteY6-50" fmla="*/ 338554 h 711093"/>
              <a:gd name="connsiteX7-51" fmla="*/ 0 w 1200151"/>
              <a:gd name="connsiteY7-52" fmla="*/ 0 h 711093"/>
              <a:gd name="connsiteX0-53" fmla="*/ 0 w 1200151"/>
              <a:gd name="connsiteY0-54" fmla="*/ 0 h 651075"/>
              <a:gd name="connsiteX1-55" fmla="*/ 1200151 w 1200151"/>
              <a:gd name="connsiteY1-56" fmla="*/ 0 h 651075"/>
              <a:gd name="connsiteX2-57" fmla="*/ 1200151 w 1200151"/>
              <a:gd name="connsiteY2-58" fmla="*/ 338554 h 651075"/>
              <a:gd name="connsiteX3-59" fmla="*/ 822326 w 1200151"/>
              <a:gd name="connsiteY3-60" fmla="*/ 336443 h 651075"/>
              <a:gd name="connsiteX4-61" fmla="*/ 901701 w 1200151"/>
              <a:gd name="connsiteY4-62" fmla="*/ 651075 h 651075"/>
              <a:gd name="connsiteX5-63" fmla="*/ 377826 w 1200151"/>
              <a:gd name="connsiteY5-64" fmla="*/ 330093 h 651075"/>
              <a:gd name="connsiteX6-65" fmla="*/ 0 w 1200151"/>
              <a:gd name="connsiteY6-66" fmla="*/ 338554 h 651075"/>
              <a:gd name="connsiteX7-67" fmla="*/ 0 w 1200151"/>
              <a:gd name="connsiteY7-68" fmla="*/ 0 h 651075"/>
              <a:gd name="connsiteX0-69" fmla="*/ 0 w 1200151"/>
              <a:gd name="connsiteY0-70" fmla="*/ 0 h 338555"/>
              <a:gd name="connsiteX1-71" fmla="*/ 1200151 w 1200151"/>
              <a:gd name="connsiteY1-72" fmla="*/ 0 h 338555"/>
              <a:gd name="connsiteX2-73" fmla="*/ 1200151 w 1200151"/>
              <a:gd name="connsiteY2-74" fmla="*/ 338554 h 338555"/>
              <a:gd name="connsiteX3-75" fmla="*/ 822326 w 1200151"/>
              <a:gd name="connsiteY3-76" fmla="*/ 336443 h 338555"/>
              <a:gd name="connsiteX4-77" fmla="*/ 377826 w 1200151"/>
              <a:gd name="connsiteY4-78" fmla="*/ 330093 h 338555"/>
              <a:gd name="connsiteX5-79" fmla="*/ 0 w 1200151"/>
              <a:gd name="connsiteY5-80" fmla="*/ 338554 h 338555"/>
              <a:gd name="connsiteX6-81" fmla="*/ 0 w 1200151"/>
              <a:gd name="connsiteY6-82" fmla="*/ 0 h 338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1200151" h="338555">
                <a:moveTo>
                  <a:pt x="0" y="0"/>
                </a:moveTo>
                <a:lnTo>
                  <a:pt x="1200151" y="0"/>
                </a:lnTo>
                <a:lnTo>
                  <a:pt x="1200151" y="338554"/>
                </a:lnTo>
                <a:lnTo>
                  <a:pt x="822326" y="336443"/>
                </a:lnTo>
                <a:lnTo>
                  <a:pt x="377826" y="330093"/>
                </a:lnTo>
                <a:lnTo>
                  <a:pt x="0" y="338554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r>
              <a:rPr lang="zh-CN" altLang="en-US" sz="1400" dirty="0"/>
              <a:t>博爱七路</a:t>
            </a:r>
            <a:endParaRPr lang="zh-CN" altLang="en-US" sz="1400" dirty="0"/>
          </a:p>
        </p:txBody>
      </p:sp>
      <p:sp>
        <p:nvSpPr>
          <p:cNvPr id="34" name="文本框 33"/>
          <p:cNvSpPr txBox="1"/>
          <p:nvPr/>
        </p:nvSpPr>
        <p:spPr>
          <a:xfrm rot="21309767">
            <a:off x="2202350" y="8144553"/>
            <a:ext cx="400110" cy="73866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r>
              <a:rPr lang="zh-CN" altLang="en-US" dirty="0"/>
              <a:t>光丰路</a:t>
            </a:r>
            <a:endParaRPr lang="zh-CN" altLang="en-US" dirty="0"/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6" r="3041" b="71409"/>
          <a:stretch>
            <a:fillRect/>
          </a:stretch>
        </p:blipFill>
        <p:spPr>
          <a:xfrm>
            <a:off x="6087222" y="6037713"/>
            <a:ext cx="1216953" cy="1075700"/>
          </a:xfrm>
          <a:prstGeom prst="rect">
            <a:avLst/>
          </a:prstGeom>
        </p:spPr>
      </p:pic>
      <p:pic>
        <p:nvPicPr>
          <p:cNvPr id="101" name="图片 10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6" r="3041" b="71409"/>
          <a:stretch>
            <a:fillRect/>
          </a:stretch>
        </p:blipFill>
        <p:spPr>
          <a:xfrm>
            <a:off x="13753625" y="5987800"/>
            <a:ext cx="1216953" cy="107570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0" t="917"/>
          <a:stretch>
            <a:fillRect/>
          </a:stretch>
        </p:blipFill>
        <p:spPr>
          <a:xfrm>
            <a:off x="8062600" y="3630932"/>
            <a:ext cx="1743610" cy="1911627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234234" y="3950960"/>
            <a:ext cx="1327866" cy="1458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900" dirty="0">
                <a:latin typeface="+mn-ea"/>
              </a:rPr>
              <a:t>区域位置：拟调整地块位于中山市中山港街道宫花村西侧，南侧邻近博爱七路，北侧邻近广澳高速。距离中山站约</a:t>
            </a:r>
            <a:r>
              <a:rPr lang="en-US" altLang="zh-CN" sz="900" dirty="0">
                <a:latin typeface="+mn-ea"/>
              </a:rPr>
              <a:t>3.4km</a:t>
            </a:r>
            <a:r>
              <a:rPr lang="zh-CN" altLang="en-US" sz="900" dirty="0">
                <a:latin typeface="+mn-ea"/>
              </a:rPr>
              <a:t>，距离中山火炬高技术产业开发区管委会约</a:t>
            </a:r>
            <a:r>
              <a:rPr lang="en-US" altLang="zh-CN" sz="900" dirty="0">
                <a:latin typeface="+mn-ea"/>
              </a:rPr>
              <a:t>5.3km</a:t>
            </a:r>
            <a:r>
              <a:rPr lang="zh-CN" altLang="en-US" sz="900" dirty="0">
                <a:latin typeface="+mn-ea"/>
              </a:rPr>
              <a:t>。地块区位优势明显。</a:t>
            </a:r>
            <a:endParaRPr lang="zh-CN" altLang="en-US" sz="900" dirty="0">
              <a:latin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62486" y="1821965"/>
            <a:ext cx="833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现状概况：</a:t>
            </a:r>
            <a:endParaRPr lang="zh-CN" altLang="en-US" sz="1200" dirty="0"/>
          </a:p>
        </p:txBody>
      </p:sp>
      <p:sp>
        <p:nvSpPr>
          <p:cNvPr id="65" name="文本框 64"/>
          <p:cNvSpPr txBox="1"/>
          <p:nvPr/>
        </p:nvSpPr>
        <p:spPr>
          <a:xfrm>
            <a:off x="5248154" y="2019356"/>
            <a:ext cx="1122438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200"/>
              </a:lnSpc>
              <a:spcBef>
                <a:spcPts val="1200"/>
              </a:spcBef>
              <a:spcAft>
                <a:spcPts val="1200"/>
              </a:spcAft>
              <a:defRPr sz="900">
                <a:latin typeface="+mn-ea"/>
              </a:defRPr>
            </a:lvl1pPr>
          </a:lstStyle>
          <a:p>
            <a:r>
              <a:rPr lang="zh-CN" altLang="en-US" dirty="0"/>
              <a:t>建设情况： </a:t>
            </a:r>
            <a:r>
              <a:rPr lang="en-US" altLang="zh-CN" dirty="0"/>
              <a:t>06</a:t>
            </a:r>
            <a:r>
              <a:rPr lang="zh-CN" altLang="en-US" dirty="0"/>
              <a:t>街区土地利用现状主要为已经建成的尚东新天地、实地璟湖城等住宅小区和工业厂房，其余的多为未建设的空地，街区内总体建成度较高。</a:t>
            </a:r>
            <a:endParaRPr lang="zh-CN" altLang="en-US" dirty="0"/>
          </a:p>
        </p:txBody>
      </p:sp>
      <p:sp>
        <p:nvSpPr>
          <p:cNvPr id="67" name="文本框 66"/>
          <p:cNvSpPr txBox="1"/>
          <p:nvPr/>
        </p:nvSpPr>
        <p:spPr>
          <a:xfrm>
            <a:off x="5217591" y="3519365"/>
            <a:ext cx="1194938" cy="19200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200"/>
              </a:lnSpc>
              <a:spcBef>
                <a:spcPts val="1200"/>
              </a:spcBef>
              <a:spcAft>
                <a:spcPts val="1200"/>
              </a:spcAft>
              <a:defRPr sz="900">
                <a:latin typeface="+mn-ea"/>
              </a:defRPr>
            </a:lvl1pPr>
          </a:lstStyle>
          <a:p>
            <a:r>
              <a:rPr lang="zh-CN" altLang="en-US" dirty="0"/>
              <a:t>交通情况：</a:t>
            </a:r>
            <a:r>
              <a:rPr lang="en-US" altLang="zh-CN" dirty="0"/>
              <a:t>06</a:t>
            </a:r>
            <a:r>
              <a:rPr lang="zh-CN" altLang="en-US" dirty="0"/>
              <a:t>街区主要的对外道路为博爱七路，道路红线宽度</a:t>
            </a:r>
            <a:r>
              <a:rPr lang="en-US" altLang="zh-CN" dirty="0"/>
              <a:t>80</a:t>
            </a:r>
            <a:r>
              <a:rPr lang="zh-CN" altLang="en-US" dirty="0"/>
              <a:t>米，街区主要的内部道路为规划次干道、规划支路、环山路等，道路红线由</a:t>
            </a:r>
            <a:r>
              <a:rPr lang="en-US" altLang="zh-CN" dirty="0"/>
              <a:t>18</a:t>
            </a:r>
            <a:r>
              <a:rPr lang="zh-CN" altLang="en-US" dirty="0"/>
              <a:t>米至</a:t>
            </a:r>
            <a:r>
              <a:rPr lang="en-US" altLang="zh-CN" dirty="0"/>
              <a:t>42</a:t>
            </a:r>
            <a:r>
              <a:rPr lang="zh-CN" altLang="en-US" dirty="0"/>
              <a:t>米不等。拟调整地块周边由规划支路环绕，地块对外交通便捷。</a:t>
            </a:r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4128504" y="7548495"/>
            <a:ext cx="674541" cy="408467"/>
            <a:chOff x="4128504" y="7548495"/>
            <a:chExt cx="674541" cy="408467"/>
          </a:xfrm>
        </p:grpSpPr>
        <p:sp>
          <p:nvSpPr>
            <p:cNvPr id="68" name="文本框 67"/>
            <p:cNvSpPr txBox="1"/>
            <p:nvPr/>
          </p:nvSpPr>
          <p:spPr>
            <a:xfrm>
              <a:off x="4128504" y="7548495"/>
              <a:ext cx="614946" cy="261610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10000"/>
                    </a:schemeClr>
                  </a:solidFill>
                  <a:effectLst>
                    <a:glow rad="101600">
                      <a:schemeClr val="bg1">
                        <a:alpha val="80000"/>
                      </a:schemeClr>
                    </a:glow>
                  </a:effectLst>
                  <a:latin typeface="黑体" panose="02010600030101010101" pitchFamily="49" charset="-122"/>
                  <a:ea typeface="黑体" panose="02010600030101010101" pitchFamily="49" charset="-122"/>
                </a:defRPr>
              </a:lvl1pPr>
            </a:lstStyle>
            <a:p>
              <a:r>
                <a:rPr lang="en-US" altLang="zh-CN" sz="1100" dirty="0">
                  <a:effectLst>
                    <a:glow rad="63500">
                      <a:schemeClr val="bg1">
                        <a:alpha val="80000"/>
                      </a:schemeClr>
                    </a:glow>
                  </a:effectLst>
                </a:rPr>
                <a:t>D3-06</a:t>
              </a:r>
              <a:endParaRPr lang="en-US" altLang="zh-CN" sz="1100" dirty="0">
                <a:effectLst>
                  <a:glow rad="63500">
                    <a:schemeClr val="bg1">
                      <a:alpha val="80000"/>
                    </a:schemeClr>
                  </a:glow>
                </a:effectLst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310679" y="7679963"/>
              <a:ext cx="492366" cy="276999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10000"/>
                    </a:schemeClr>
                  </a:solidFill>
                  <a:effectLst>
                    <a:glow rad="101600">
                      <a:schemeClr val="bg1">
                        <a:alpha val="80000"/>
                      </a:schemeClr>
                    </a:glow>
                  </a:effectLst>
                  <a:latin typeface="黑体" panose="02010600030101010101" pitchFamily="49" charset="-122"/>
                  <a:ea typeface="黑体" panose="02010600030101010101" pitchFamily="49" charset="-122"/>
                </a:defRPr>
              </a:lvl1pPr>
            </a:lstStyle>
            <a:p>
              <a:r>
                <a:rPr lang="en-US" altLang="zh-CN" dirty="0"/>
                <a:t>R2</a:t>
              </a:r>
              <a:endParaRPr lang="zh-CN" altLang="en-US" dirty="0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1669655" y="7548495"/>
            <a:ext cx="816415" cy="413735"/>
            <a:chOff x="4128504" y="7548495"/>
            <a:chExt cx="816415" cy="413735"/>
          </a:xfrm>
        </p:grpSpPr>
        <p:sp>
          <p:nvSpPr>
            <p:cNvPr id="72" name="文本框 71"/>
            <p:cNvSpPr txBox="1"/>
            <p:nvPr/>
          </p:nvSpPr>
          <p:spPr>
            <a:xfrm>
              <a:off x="4128504" y="7548495"/>
              <a:ext cx="614946" cy="261610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10000"/>
                    </a:schemeClr>
                  </a:solidFill>
                  <a:effectLst>
                    <a:glow rad="101600">
                      <a:schemeClr val="bg1">
                        <a:alpha val="80000"/>
                      </a:schemeClr>
                    </a:glow>
                  </a:effectLst>
                  <a:latin typeface="黑体" panose="02010600030101010101" pitchFamily="49" charset="-122"/>
                  <a:ea typeface="黑体" panose="02010600030101010101" pitchFamily="49" charset="-122"/>
                </a:defRPr>
              </a:lvl1pPr>
            </a:lstStyle>
            <a:p>
              <a:r>
                <a:rPr lang="en-US" altLang="zh-CN" sz="1100" dirty="0">
                  <a:effectLst>
                    <a:glow rad="63500">
                      <a:schemeClr val="bg1">
                        <a:alpha val="80000"/>
                      </a:schemeClr>
                    </a:glow>
                  </a:effectLst>
                </a:rPr>
                <a:t>D3-06</a:t>
              </a:r>
              <a:endParaRPr lang="en-US" altLang="zh-CN" sz="1100" dirty="0">
                <a:effectLst>
                  <a:glow rad="63500">
                    <a:schemeClr val="bg1">
                      <a:alpha val="80000"/>
                    </a:schemeClr>
                  </a:glow>
                </a:effectLst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4220523" y="7700620"/>
              <a:ext cx="724396" cy="261610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10000"/>
                    </a:schemeClr>
                  </a:solidFill>
                  <a:effectLst>
                    <a:glow rad="101600">
                      <a:schemeClr val="bg1">
                        <a:alpha val="80000"/>
                      </a:schemeClr>
                    </a:glow>
                  </a:effectLst>
                  <a:latin typeface="黑体" panose="02010600030101010101" pitchFamily="49" charset="-122"/>
                  <a:ea typeface="黑体" panose="02010600030101010101" pitchFamily="49" charset="-122"/>
                </a:defRPr>
              </a:lvl1pPr>
            </a:lstStyle>
            <a:p>
              <a:r>
                <a:rPr lang="en-US" altLang="zh-CN" sz="1100" dirty="0"/>
                <a:t>070102</a:t>
              </a:r>
              <a:endParaRPr lang="zh-CN" altLang="en-US" sz="1100" dirty="0"/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12207903" y="6962025"/>
            <a:ext cx="1366860" cy="738664"/>
          </a:xfrm>
          <a:custGeom>
            <a:avLst/>
            <a:gdLst>
              <a:gd name="connsiteX0" fmla="*/ 0 w 1366860"/>
              <a:gd name="connsiteY0" fmla="*/ 0 h 338554"/>
              <a:gd name="connsiteX1" fmla="*/ 1366860 w 1366860"/>
              <a:gd name="connsiteY1" fmla="*/ 0 h 338554"/>
              <a:gd name="connsiteX2" fmla="*/ 1366860 w 1366860"/>
              <a:gd name="connsiteY2" fmla="*/ 338554 h 338554"/>
              <a:gd name="connsiteX3" fmla="*/ 0 w 1366860"/>
              <a:gd name="connsiteY3" fmla="*/ 338554 h 338554"/>
              <a:gd name="connsiteX4" fmla="*/ 0 w 1366860"/>
              <a:gd name="connsiteY4" fmla="*/ 0 h 338554"/>
              <a:gd name="connsiteX0-1" fmla="*/ 0 w 1366860"/>
              <a:gd name="connsiteY0-2" fmla="*/ 0 h 338554"/>
              <a:gd name="connsiteX1-3" fmla="*/ 1366860 w 1366860"/>
              <a:gd name="connsiteY1-4" fmla="*/ 0 h 338554"/>
              <a:gd name="connsiteX2-5" fmla="*/ 1366860 w 1366860"/>
              <a:gd name="connsiteY2-6" fmla="*/ 338554 h 338554"/>
              <a:gd name="connsiteX3-7" fmla="*/ 374409 w 1366860"/>
              <a:gd name="connsiteY3-8" fmla="*/ 334195 h 338554"/>
              <a:gd name="connsiteX4-9" fmla="*/ 0 w 1366860"/>
              <a:gd name="connsiteY4-10" fmla="*/ 338554 h 338554"/>
              <a:gd name="connsiteX5" fmla="*/ 0 w 1366860"/>
              <a:gd name="connsiteY5" fmla="*/ 0 h 338554"/>
              <a:gd name="connsiteX0-11" fmla="*/ 0 w 1366860"/>
              <a:gd name="connsiteY0-12" fmla="*/ 0 h 338554"/>
              <a:gd name="connsiteX1-13" fmla="*/ 1366860 w 1366860"/>
              <a:gd name="connsiteY1-14" fmla="*/ 0 h 338554"/>
              <a:gd name="connsiteX2-15" fmla="*/ 1366860 w 1366860"/>
              <a:gd name="connsiteY2-16" fmla="*/ 338554 h 338554"/>
              <a:gd name="connsiteX3-17" fmla="*/ 774459 w 1366860"/>
              <a:gd name="connsiteY3-18" fmla="*/ 334195 h 338554"/>
              <a:gd name="connsiteX4-19" fmla="*/ 374409 w 1366860"/>
              <a:gd name="connsiteY4-20" fmla="*/ 334195 h 338554"/>
              <a:gd name="connsiteX5-21" fmla="*/ 0 w 1366860"/>
              <a:gd name="connsiteY5-22" fmla="*/ 338554 h 338554"/>
              <a:gd name="connsiteX6" fmla="*/ 0 w 1366860"/>
              <a:gd name="connsiteY6" fmla="*/ 0 h 338554"/>
              <a:gd name="connsiteX0-23" fmla="*/ 0 w 1366860"/>
              <a:gd name="connsiteY0-24" fmla="*/ 0 h 338554"/>
              <a:gd name="connsiteX1-25" fmla="*/ 1366860 w 1366860"/>
              <a:gd name="connsiteY1-26" fmla="*/ 0 h 338554"/>
              <a:gd name="connsiteX2-27" fmla="*/ 1366860 w 1366860"/>
              <a:gd name="connsiteY2-28" fmla="*/ 338554 h 338554"/>
              <a:gd name="connsiteX3-29" fmla="*/ 774459 w 1366860"/>
              <a:gd name="connsiteY3-30" fmla="*/ 334195 h 338554"/>
              <a:gd name="connsiteX4-31" fmla="*/ 374409 w 1366860"/>
              <a:gd name="connsiteY4-32" fmla="*/ 334195 h 338554"/>
              <a:gd name="connsiteX5-33" fmla="*/ 596659 w 1366860"/>
              <a:gd name="connsiteY5-34" fmla="*/ 327845 h 338554"/>
              <a:gd name="connsiteX6-35" fmla="*/ 0 w 1366860"/>
              <a:gd name="connsiteY6-36" fmla="*/ 338554 h 338554"/>
              <a:gd name="connsiteX7" fmla="*/ 0 w 1366860"/>
              <a:gd name="connsiteY7" fmla="*/ 0 h 338554"/>
              <a:gd name="connsiteX0-37" fmla="*/ 0 w 1366860"/>
              <a:gd name="connsiteY0-38" fmla="*/ 0 h 338554"/>
              <a:gd name="connsiteX1-39" fmla="*/ 1366860 w 1366860"/>
              <a:gd name="connsiteY1-40" fmla="*/ 0 h 338554"/>
              <a:gd name="connsiteX2-41" fmla="*/ 1366860 w 1366860"/>
              <a:gd name="connsiteY2-42" fmla="*/ 338554 h 338554"/>
              <a:gd name="connsiteX3-43" fmla="*/ 774459 w 1366860"/>
              <a:gd name="connsiteY3-44" fmla="*/ 334195 h 338554"/>
              <a:gd name="connsiteX4-45" fmla="*/ 374409 w 1366860"/>
              <a:gd name="connsiteY4-46" fmla="*/ 334195 h 338554"/>
              <a:gd name="connsiteX5-47" fmla="*/ 177559 w 1366860"/>
              <a:gd name="connsiteY5-48" fmla="*/ 334195 h 338554"/>
              <a:gd name="connsiteX6-49" fmla="*/ 0 w 1366860"/>
              <a:gd name="connsiteY6-50" fmla="*/ 338554 h 338554"/>
              <a:gd name="connsiteX7-51" fmla="*/ 0 w 1366860"/>
              <a:gd name="connsiteY7-52" fmla="*/ 0 h 338554"/>
              <a:gd name="connsiteX0-53" fmla="*/ 0 w 1366860"/>
              <a:gd name="connsiteY0-54" fmla="*/ 0 h 632645"/>
              <a:gd name="connsiteX1-55" fmla="*/ 1366860 w 1366860"/>
              <a:gd name="connsiteY1-56" fmla="*/ 0 h 632645"/>
              <a:gd name="connsiteX2-57" fmla="*/ 1366860 w 1366860"/>
              <a:gd name="connsiteY2-58" fmla="*/ 338554 h 632645"/>
              <a:gd name="connsiteX3-59" fmla="*/ 774459 w 1366860"/>
              <a:gd name="connsiteY3-60" fmla="*/ 334195 h 632645"/>
              <a:gd name="connsiteX4-61" fmla="*/ 120409 w 1366860"/>
              <a:gd name="connsiteY4-62" fmla="*/ 632645 h 632645"/>
              <a:gd name="connsiteX5-63" fmla="*/ 177559 w 1366860"/>
              <a:gd name="connsiteY5-64" fmla="*/ 334195 h 632645"/>
              <a:gd name="connsiteX6-65" fmla="*/ 0 w 1366860"/>
              <a:gd name="connsiteY6-66" fmla="*/ 338554 h 632645"/>
              <a:gd name="connsiteX7-67" fmla="*/ 0 w 1366860"/>
              <a:gd name="connsiteY7-68" fmla="*/ 0 h 632645"/>
              <a:gd name="connsiteX0-69" fmla="*/ 0 w 1366860"/>
              <a:gd name="connsiteY0-70" fmla="*/ 0 h 632645"/>
              <a:gd name="connsiteX1-71" fmla="*/ 1366860 w 1366860"/>
              <a:gd name="connsiteY1-72" fmla="*/ 0 h 632645"/>
              <a:gd name="connsiteX2-73" fmla="*/ 1366860 w 1366860"/>
              <a:gd name="connsiteY2-74" fmla="*/ 338554 h 632645"/>
              <a:gd name="connsiteX3-75" fmla="*/ 412509 w 1366860"/>
              <a:gd name="connsiteY3-76" fmla="*/ 346895 h 632645"/>
              <a:gd name="connsiteX4-77" fmla="*/ 120409 w 1366860"/>
              <a:gd name="connsiteY4-78" fmla="*/ 632645 h 632645"/>
              <a:gd name="connsiteX5-79" fmla="*/ 177559 w 1366860"/>
              <a:gd name="connsiteY5-80" fmla="*/ 334195 h 632645"/>
              <a:gd name="connsiteX6-81" fmla="*/ 0 w 1366860"/>
              <a:gd name="connsiteY6-82" fmla="*/ 338554 h 632645"/>
              <a:gd name="connsiteX7-83" fmla="*/ 0 w 1366860"/>
              <a:gd name="connsiteY7-84" fmla="*/ 0 h 632645"/>
              <a:gd name="connsiteX0-85" fmla="*/ 0 w 1366860"/>
              <a:gd name="connsiteY0-86" fmla="*/ 0 h 466452"/>
              <a:gd name="connsiteX1-87" fmla="*/ 1366860 w 1366860"/>
              <a:gd name="connsiteY1-88" fmla="*/ 0 h 466452"/>
              <a:gd name="connsiteX2-89" fmla="*/ 1366860 w 1366860"/>
              <a:gd name="connsiteY2-90" fmla="*/ 338554 h 466452"/>
              <a:gd name="connsiteX3-91" fmla="*/ 412509 w 1366860"/>
              <a:gd name="connsiteY3-92" fmla="*/ 346895 h 466452"/>
              <a:gd name="connsiteX4-93" fmla="*/ 48971 w 1366860"/>
              <a:gd name="connsiteY4-94" fmla="*/ 466452 h 466452"/>
              <a:gd name="connsiteX5-95" fmla="*/ 177559 w 1366860"/>
              <a:gd name="connsiteY5-96" fmla="*/ 334195 h 466452"/>
              <a:gd name="connsiteX6-97" fmla="*/ 0 w 1366860"/>
              <a:gd name="connsiteY6-98" fmla="*/ 338554 h 466452"/>
              <a:gd name="connsiteX7-99" fmla="*/ 0 w 1366860"/>
              <a:gd name="connsiteY7-100" fmla="*/ 0 h 4664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1366860" h="466452">
                <a:moveTo>
                  <a:pt x="0" y="0"/>
                </a:moveTo>
                <a:lnTo>
                  <a:pt x="1366860" y="0"/>
                </a:lnTo>
                <a:lnTo>
                  <a:pt x="1366860" y="338554"/>
                </a:lnTo>
                <a:lnTo>
                  <a:pt x="412509" y="346895"/>
                </a:lnTo>
                <a:lnTo>
                  <a:pt x="48971" y="466452"/>
                </a:lnTo>
                <a:lnTo>
                  <a:pt x="177559" y="334195"/>
                </a:lnTo>
                <a:lnTo>
                  <a:pt x="0" y="33855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7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pPr algn="ctr"/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拟调整地块</a:t>
            </a:r>
            <a:endParaRPr lang="en-US" altLang="zh-CN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zh-CN" altLang="en-US" sz="1400" dirty="0">
                <a:solidFill>
                  <a:srgbClr val="FF0000"/>
                </a:solidFill>
              </a:rPr>
              <a:t>建筑限高</a:t>
            </a:r>
            <a:r>
              <a:rPr lang="en-US" altLang="zh-CN" sz="1400" dirty="0">
                <a:solidFill>
                  <a:srgbClr val="FF0000"/>
                </a:solidFill>
              </a:rPr>
              <a:t>80m</a:t>
            </a:r>
            <a:endParaRPr lang="en-US" altLang="zh-CN" sz="1400" dirty="0">
              <a:solidFill>
                <a:srgbClr val="FF0000"/>
              </a:solidFill>
            </a:endParaRPr>
          </a:p>
          <a:p>
            <a:pPr algn="ctr"/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10266708" y="1777139"/>
            <a:ext cx="1710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规划调整原因及内容：</a:t>
            </a:r>
            <a:endParaRPr lang="zh-CN" altLang="en-US" sz="1200" dirty="0"/>
          </a:p>
        </p:txBody>
      </p:sp>
      <p:sp>
        <p:nvSpPr>
          <p:cNvPr id="104" name="文本框 103"/>
          <p:cNvSpPr txBox="1"/>
          <p:nvPr/>
        </p:nvSpPr>
        <p:spPr>
          <a:xfrm rot="21309767">
            <a:off x="9759386" y="8271448"/>
            <a:ext cx="400110" cy="73866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r>
              <a:rPr lang="zh-CN" altLang="en-US" dirty="0"/>
              <a:t>光丰路</a:t>
            </a:r>
            <a:endParaRPr lang="zh-CN" altLang="en-US" dirty="0"/>
          </a:p>
        </p:txBody>
      </p:sp>
      <p:sp>
        <p:nvSpPr>
          <p:cNvPr id="105" name="文本框 104"/>
          <p:cNvSpPr txBox="1"/>
          <p:nvPr/>
        </p:nvSpPr>
        <p:spPr>
          <a:xfrm rot="20801592">
            <a:off x="12847236" y="8367508"/>
            <a:ext cx="1365900" cy="307777"/>
          </a:xfrm>
          <a:custGeom>
            <a:avLst/>
            <a:gdLst>
              <a:gd name="connsiteX0" fmla="*/ 0 w 1200151"/>
              <a:gd name="connsiteY0" fmla="*/ 0 h 338554"/>
              <a:gd name="connsiteX1" fmla="*/ 1200151 w 1200151"/>
              <a:gd name="connsiteY1" fmla="*/ 0 h 338554"/>
              <a:gd name="connsiteX2" fmla="*/ 1200151 w 1200151"/>
              <a:gd name="connsiteY2" fmla="*/ 338554 h 338554"/>
              <a:gd name="connsiteX3" fmla="*/ 0 w 1200151"/>
              <a:gd name="connsiteY3" fmla="*/ 338554 h 338554"/>
              <a:gd name="connsiteX4" fmla="*/ 0 w 1200151"/>
              <a:gd name="connsiteY4" fmla="*/ 0 h 338554"/>
              <a:gd name="connsiteX0-1" fmla="*/ 0 w 1200151"/>
              <a:gd name="connsiteY0-2" fmla="*/ 0 h 338554"/>
              <a:gd name="connsiteX1-3" fmla="*/ 1200151 w 1200151"/>
              <a:gd name="connsiteY1-4" fmla="*/ 0 h 338554"/>
              <a:gd name="connsiteX2-5" fmla="*/ 1200151 w 1200151"/>
              <a:gd name="connsiteY2-6" fmla="*/ 338554 h 338554"/>
              <a:gd name="connsiteX3-7" fmla="*/ 377826 w 1200151"/>
              <a:gd name="connsiteY3-8" fmla="*/ 330093 h 338554"/>
              <a:gd name="connsiteX4-9" fmla="*/ 0 w 1200151"/>
              <a:gd name="connsiteY4-10" fmla="*/ 338554 h 338554"/>
              <a:gd name="connsiteX5" fmla="*/ 0 w 1200151"/>
              <a:gd name="connsiteY5" fmla="*/ 0 h 338554"/>
              <a:gd name="connsiteX0-11" fmla="*/ 0 w 1200151"/>
              <a:gd name="connsiteY0-12" fmla="*/ 0 h 338554"/>
              <a:gd name="connsiteX1-13" fmla="*/ 1200151 w 1200151"/>
              <a:gd name="connsiteY1-14" fmla="*/ 0 h 338554"/>
              <a:gd name="connsiteX2-15" fmla="*/ 1200151 w 1200151"/>
              <a:gd name="connsiteY2-16" fmla="*/ 338554 h 338554"/>
              <a:gd name="connsiteX3-17" fmla="*/ 822326 w 1200151"/>
              <a:gd name="connsiteY3-18" fmla="*/ 336443 h 338554"/>
              <a:gd name="connsiteX4-19" fmla="*/ 377826 w 1200151"/>
              <a:gd name="connsiteY4-20" fmla="*/ 330093 h 338554"/>
              <a:gd name="connsiteX5-21" fmla="*/ 0 w 1200151"/>
              <a:gd name="connsiteY5-22" fmla="*/ 338554 h 338554"/>
              <a:gd name="connsiteX6" fmla="*/ 0 w 1200151"/>
              <a:gd name="connsiteY6" fmla="*/ 0 h 338554"/>
              <a:gd name="connsiteX0-23" fmla="*/ 0 w 1200151"/>
              <a:gd name="connsiteY0-24" fmla="*/ 0 h 338554"/>
              <a:gd name="connsiteX1-25" fmla="*/ 1200151 w 1200151"/>
              <a:gd name="connsiteY1-26" fmla="*/ 0 h 338554"/>
              <a:gd name="connsiteX2-27" fmla="*/ 1200151 w 1200151"/>
              <a:gd name="connsiteY2-28" fmla="*/ 338554 h 338554"/>
              <a:gd name="connsiteX3-29" fmla="*/ 822326 w 1200151"/>
              <a:gd name="connsiteY3-30" fmla="*/ 336443 h 338554"/>
              <a:gd name="connsiteX4-31" fmla="*/ 542926 w 1200151"/>
              <a:gd name="connsiteY4-32" fmla="*/ 330093 h 338554"/>
              <a:gd name="connsiteX5-33" fmla="*/ 377826 w 1200151"/>
              <a:gd name="connsiteY5-34" fmla="*/ 330093 h 338554"/>
              <a:gd name="connsiteX6-35" fmla="*/ 0 w 1200151"/>
              <a:gd name="connsiteY6-36" fmla="*/ 338554 h 338554"/>
              <a:gd name="connsiteX7" fmla="*/ 0 w 1200151"/>
              <a:gd name="connsiteY7" fmla="*/ 0 h 338554"/>
              <a:gd name="connsiteX0-37" fmla="*/ 0 w 1200151"/>
              <a:gd name="connsiteY0-38" fmla="*/ 0 h 711093"/>
              <a:gd name="connsiteX1-39" fmla="*/ 1200151 w 1200151"/>
              <a:gd name="connsiteY1-40" fmla="*/ 0 h 711093"/>
              <a:gd name="connsiteX2-41" fmla="*/ 1200151 w 1200151"/>
              <a:gd name="connsiteY2-42" fmla="*/ 338554 h 711093"/>
              <a:gd name="connsiteX3-43" fmla="*/ 822326 w 1200151"/>
              <a:gd name="connsiteY3-44" fmla="*/ 336443 h 711093"/>
              <a:gd name="connsiteX4-45" fmla="*/ 1063626 w 1200151"/>
              <a:gd name="connsiteY4-46" fmla="*/ 711093 h 711093"/>
              <a:gd name="connsiteX5-47" fmla="*/ 377826 w 1200151"/>
              <a:gd name="connsiteY5-48" fmla="*/ 330093 h 711093"/>
              <a:gd name="connsiteX6-49" fmla="*/ 0 w 1200151"/>
              <a:gd name="connsiteY6-50" fmla="*/ 338554 h 711093"/>
              <a:gd name="connsiteX7-51" fmla="*/ 0 w 1200151"/>
              <a:gd name="connsiteY7-52" fmla="*/ 0 h 711093"/>
              <a:gd name="connsiteX0-53" fmla="*/ 0 w 1200151"/>
              <a:gd name="connsiteY0-54" fmla="*/ 0 h 651075"/>
              <a:gd name="connsiteX1-55" fmla="*/ 1200151 w 1200151"/>
              <a:gd name="connsiteY1-56" fmla="*/ 0 h 651075"/>
              <a:gd name="connsiteX2-57" fmla="*/ 1200151 w 1200151"/>
              <a:gd name="connsiteY2-58" fmla="*/ 338554 h 651075"/>
              <a:gd name="connsiteX3-59" fmla="*/ 822326 w 1200151"/>
              <a:gd name="connsiteY3-60" fmla="*/ 336443 h 651075"/>
              <a:gd name="connsiteX4-61" fmla="*/ 901701 w 1200151"/>
              <a:gd name="connsiteY4-62" fmla="*/ 651075 h 651075"/>
              <a:gd name="connsiteX5-63" fmla="*/ 377826 w 1200151"/>
              <a:gd name="connsiteY5-64" fmla="*/ 330093 h 651075"/>
              <a:gd name="connsiteX6-65" fmla="*/ 0 w 1200151"/>
              <a:gd name="connsiteY6-66" fmla="*/ 338554 h 651075"/>
              <a:gd name="connsiteX7-67" fmla="*/ 0 w 1200151"/>
              <a:gd name="connsiteY7-68" fmla="*/ 0 h 651075"/>
              <a:gd name="connsiteX0-69" fmla="*/ 0 w 1200151"/>
              <a:gd name="connsiteY0-70" fmla="*/ 0 h 338555"/>
              <a:gd name="connsiteX1-71" fmla="*/ 1200151 w 1200151"/>
              <a:gd name="connsiteY1-72" fmla="*/ 0 h 338555"/>
              <a:gd name="connsiteX2-73" fmla="*/ 1200151 w 1200151"/>
              <a:gd name="connsiteY2-74" fmla="*/ 338554 h 338555"/>
              <a:gd name="connsiteX3-75" fmla="*/ 822326 w 1200151"/>
              <a:gd name="connsiteY3-76" fmla="*/ 336443 h 338555"/>
              <a:gd name="connsiteX4-77" fmla="*/ 377826 w 1200151"/>
              <a:gd name="connsiteY4-78" fmla="*/ 330093 h 338555"/>
              <a:gd name="connsiteX5-79" fmla="*/ 0 w 1200151"/>
              <a:gd name="connsiteY5-80" fmla="*/ 338554 h 338555"/>
              <a:gd name="connsiteX6-81" fmla="*/ 0 w 1200151"/>
              <a:gd name="connsiteY6-82" fmla="*/ 0 h 338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1200151" h="338555">
                <a:moveTo>
                  <a:pt x="0" y="0"/>
                </a:moveTo>
                <a:lnTo>
                  <a:pt x="1200151" y="0"/>
                </a:lnTo>
                <a:lnTo>
                  <a:pt x="1200151" y="338554"/>
                </a:lnTo>
                <a:lnTo>
                  <a:pt x="822326" y="336443"/>
                </a:lnTo>
                <a:lnTo>
                  <a:pt x="377826" y="330093"/>
                </a:lnTo>
                <a:lnTo>
                  <a:pt x="0" y="338554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r>
              <a:rPr lang="zh-CN" altLang="en-US" sz="1400" dirty="0"/>
              <a:t>博爱七路</a:t>
            </a:r>
            <a:endParaRPr lang="zh-CN" altLang="en-US" sz="1400" dirty="0"/>
          </a:p>
        </p:txBody>
      </p:sp>
      <p:sp>
        <p:nvSpPr>
          <p:cNvPr id="106" name="文本框 105"/>
          <p:cNvSpPr txBox="1"/>
          <p:nvPr/>
        </p:nvSpPr>
        <p:spPr>
          <a:xfrm rot="21007002">
            <a:off x="4181717" y="6567329"/>
            <a:ext cx="400110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r>
              <a:rPr lang="zh-CN" altLang="en-US" sz="1200" dirty="0"/>
              <a:t>环山路</a:t>
            </a:r>
            <a:endParaRPr lang="zh-CN" altLang="en-US" sz="1200" dirty="0"/>
          </a:p>
        </p:txBody>
      </p:sp>
      <p:sp>
        <p:nvSpPr>
          <p:cNvPr id="108" name="文本框 107"/>
          <p:cNvSpPr txBox="1"/>
          <p:nvPr/>
        </p:nvSpPr>
        <p:spPr>
          <a:xfrm rot="21007002">
            <a:off x="11734863" y="6572077"/>
            <a:ext cx="400110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r>
              <a:rPr lang="zh-CN" altLang="en-US" sz="1200" dirty="0"/>
              <a:t>环山路</a:t>
            </a:r>
            <a:endParaRPr lang="zh-CN" altLang="en-US" sz="1200" dirty="0"/>
          </a:p>
        </p:txBody>
      </p:sp>
      <p:graphicFrame>
        <p:nvGraphicFramePr>
          <p:cNvPr id="70" name="表格 6"/>
          <p:cNvGraphicFramePr>
            <a:graphicFrameLocks noGrp="1"/>
          </p:cNvGraphicFramePr>
          <p:nvPr/>
        </p:nvGraphicFramePr>
        <p:xfrm>
          <a:off x="244098" y="9384317"/>
          <a:ext cx="7094295" cy="914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055"/>
                <a:gridCol w="619125"/>
                <a:gridCol w="1409700"/>
                <a:gridCol w="971550"/>
                <a:gridCol w="742950"/>
                <a:gridCol w="1004888"/>
                <a:gridCol w="681037"/>
                <a:gridCol w="878990"/>
              </a:tblGrid>
              <a:tr h="461517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地块编码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用地性质名称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用地面积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（㎡）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容积率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建筑密度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（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%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）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绿地率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（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%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）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建筑限高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（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m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）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EF"/>
                    </a:solidFill>
                  </a:tcPr>
                </a:tc>
              </a:tr>
              <a:tr h="236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调整前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D3-06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二类居住用地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（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R2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）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24301.6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30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30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200" b="0" dirty="0">
                          <a:solidFill>
                            <a:srgbClr val="FF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50</a:t>
                      </a:r>
                      <a:endParaRPr lang="zh-CN" altLang="en-US" sz="1200" b="0" dirty="0">
                        <a:solidFill>
                          <a:srgbClr val="FF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87223" marR="87223" marT="43612" marB="436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6" name="文本框 85"/>
          <p:cNvSpPr txBox="1"/>
          <p:nvPr/>
        </p:nvSpPr>
        <p:spPr>
          <a:xfrm>
            <a:off x="7810083" y="6021822"/>
            <a:ext cx="1112256" cy="40011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调整后</a:t>
            </a:r>
            <a:endParaRPr lang="zh-CN" altLang="en-US" sz="2000" dirty="0"/>
          </a:p>
        </p:txBody>
      </p:sp>
      <p:sp>
        <p:nvSpPr>
          <p:cNvPr id="17" name="文本框 16"/>
          <p:cNvSpPr txBox="1"/>
          <p:nvPr/>
        </p:nvSpPr>
        <p:spPr>
          <a:xfrm rot="1520512">
            <a:off x="7415970" y="2278278"/>
            <a:ext cx="246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dirty="0">
                <a:effectLst>
                  <a:glow rad="25400">
                    <a:schemeClr val="bg1">
                      <a:alpha val="80000"/>
                    </a:schemeClr>
                  </a:glow>
                </a:effectLst>
              </a:rPr>
              <a:t>规划次干道</a:t>
            </a:r>
            <a:endParaRPr lang="zh-CN" altLang="en-US" sz="600" dirty="0">
              <a:effectLst>
                <a:glow rad="25400">
                  <a:schemeClr val="bg1">
                    <a:alpha val="80000"/>
                  </a:schemeClr>
                </a:glow>
              </a:effectLst>
            </a:endParaRPr>
          </a:p>
        </p:txBody>
      </p:sp>
      <p:pic>
        <p:nvPicPr>
          <p:cNvPr id="4" name="图片 3" descr="剪辑_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55" y="1057910"/>
            <a:ext cx="2125345" cy="28435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1e87b336-4e63-4d43-bba3-743cc0ad6aaa"/>
  <p:tag name="COMMONDATA" val="eyJoZGlkIjoiYTg2M2UyZTM0ODRhODNiYjBjODZiMGRmNThkZWRjMGE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777</Words>
  <Application>WPS 演示</Application>
  <PresentationFormat>自定义</PresentationFormat>
  <Paragraphs>124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黑体</vt:lpstr>
      <vt:lpstr>微软雅黑</vt:lpstr>
      <vt:lpstr>Arial Unicode MS</vt:lpstr>
      <vt:lpstr>等线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容旭琳</cp:lastModifiedBy>
  <cp:revision>108</cp:revision>
  <dcterms:created xsi:type="dcterms:W3CDTF">2023-05-09T01:40:00Z</dcterms:created>
  <dcterms:modified xsi:type="dcterms:W3CDTF">2023-05-18T06:54:10Z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882A0866AE064D3CA6A08281A44292E6_12</vt:lpwstr>
  </property>
  <property fmtid="{D5CDD505-2E9C-101B-9397-08002B2CF9AE}" pid="3" name="KSOProductBuildVer">
    <vt:lpwstr>2052-11.8.2.11718</vt:lpwstr>
  </property>
</Properties>
</file>